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3" r:id="rId38"/>
    <p:sldId id="294" r:id="rId39"/>
    <p:sldId id="295" r:id="rId40"/>
    <p:sldId id="297" r:id="rId41"/>
    <p:sldId id="298" r:id="rId42"/>
    <p:sldId id="296" r:id="rId43"/>
    <p:sldId id="299" r:id="rId44"/>
    <p:sldId id="300" r:id="rId45"/>
    <p:sldId id="309" r:id="rId46"/>
    <p:sldId id="308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4" r:id="rId87"/>
    <p:sldId id="345" r:id="rId88"/>
    <p:sldId id="346" r:id="rId89"/>
    <p:sldId id="347" r:id="rId90"/>
    <p:sldId id="343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7" r:id="rId100"/>
    <p:sldId id="356" r:id="rId10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image" Target="../media/image87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image" Target="../media/image88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Relationship Id="rId4" Type="http://schemas.openxmlformats.org/officeDocument/2006/relationships/image" Target="../media/image10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64FC3-9946-43CB-9B72-CAB3B68DB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400E94-AE29-4842-8DAA-4154A7F85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9FB9EE-DA7C-4C1C-B385-9DFD8C21B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9E333-91EF-4C4B-B24E-63B9D33A4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611E3E-EB43-4222-9118-A4A7D715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577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B96774-D77C-4C00-912C-00A23A56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F4C8E0-4739-4231-9DE6-58E36BD65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4A235B-FF1C-4435-A315-C7FACE29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7B1A95-A658-40BC-AE5B-5F4C11977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F4E040-2CB5-4E20-B80D-02EE3AC1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17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0AC8B7-8847-426F-8202-DC5ABD91C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1FE9F5-B66B-42B6-B8E9-6F14F9BB8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A40368-0923-4B76-9707-AF4C3C7B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A601FB-D7B2-498B-AF3F-B821C171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255ACA-9890-4DC4-B5B3-0B5C44004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30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82C62-B868-4D95-8B92-D58D1F01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6933B7-10D2-4838-8642-38B22B079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6B654-A687-4115-A3BD-F3CFA637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57DDE-4727-45E8-85BE-E0950C486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7B2B2D-0F14-443E-8014-1BE4694E3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13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6C6D2-B559-4168-897B-C7FA271B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34BED8-27FE-45CA-AB4D-32C8FE082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8702F-5B4E-45D6-B62D-AD212E03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C82FDB-5B5A-47A8-ADE1-6A842DBC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A66CC-9755-41B3-A9D9-347E018B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75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60997-6443-423C-8C87-A8BB4F88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21BDC5-66DB-4C3A-AA18-F5444B956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F13E5A-A310-475E-AD1F-360267BBE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1C0632-142D-4535-8989-7C4529F8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FF070A-EF6C-493C-8088-39BB71592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34BE0B-8A53-450F-8205-99BCF861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90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20854-6384-417F-9414-A2C0D8FE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44DCA7-A477-4F6F-BB2D-CD96429E3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5D96CF-8EDD-4A0C-8D13-FEC18D6A3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B4850D-00C0-46A8-A7FA-887651651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ABBF6EA-CDF4-4548-AA2F-E70EB05BA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42108A6-C20C-4792-9041-C5E58585A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BDA6DDE-1317-4FF7-BD60-607E5D85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27469F-7476-433A-B5CA-EF12F276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01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101E4-B0CE-486F-8105-2B17CDFA1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FBD996-829D-4C69-B568-6A54C3B70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8867F6-A5FC-4C88-B7CA-5B8E3D182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3B98B1-C2B2-4EA5-AC32-7DC78356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121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04CA88-E394-4B7C-A14E-C83E7587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BB0AB2-43A2-4FD9-B9C0-54FE47DC0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DEC438-B9BD-43E9-8A59-B4CC5A06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63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FC163-566C-4053-A68F-E16B43F4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C2C675-A5FB-4BB0-A415-04CEEEA04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FC24D2-C0A6-43E8-83D5-389596360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3D1C47-30F1-4E82-97D6-5075DFFC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A45CFE-B4D7-4FB2-980D-0BD1D3DA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7E825D-6C47-474F-BE56-1A067DCB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944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ACD37-F94B-4FA2-9E8F-84CF85989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80DA33-ACCA-42C7-84D4-4A0EB760D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89E4EC-AEF0-4A2F-84B4-85AB4110D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EA66C4-B021-42FD-AF85-F2EBA654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2B6B23-F495-4FBE-AC58-197791761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810998-C6A4-4547-9F8A-4A5F787D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62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DDA529C-FB76-4F3E-9D94-0C20E978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49392B-7CD8-4B0D-AC29-10F69E312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42D45F-0140-4F23-B7D9-1AD05BCD6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BBF98-72DE-4BBF-A5CA-2BCBF111B76D}" type="datetimeFigureOut">
              <a:rPr lang="zh-CN" altLang="en-US" smtClean="0"/>
              <a:pPr/>
              <a:t>2017/12/4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AAD778-19BA-4DED-A13D-D286C6AE73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46CFED-47C9-4BC2-8609-685578A0E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E7E3C-CCDA-4472-B7B4-5AF2DADBA41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37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16.jpe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39.png"/><Relationship Id="rId3" Type="http://schemas.openxmlformats.org/officeDocument/2006/relationships/image" Target="../media/image35.jpeg"/><Relationship Id="rId7" Type="http://schemas.openxmlformats.org/officeDocument/2006/relationships/image" Target="../media/image33.png"/><Relationship Id="rId12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202.121.7.7/person/tangji20/hxzy/tupian/image0.htm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3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2.png"/><Relationship Id="rId4" Type="http://schemas.openxmlformats.org/officeDocument/2006/relationships/image" Target="../media/image21.png"/><Relationship Id="rId9" Type="http://schemas.openxmlformats.org/officeDocument/2006/relationships/oleObject" Target="../embeddings/oleObject20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gif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gif"/><Relationship Id="rId4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gif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9.png"/><Relationship Id="rId4" Type="http://schemas.openxmlformats.org/officeDocument/2006/relationships/oleObject" Target="../embeddings/oleObject21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85.w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6.png"/><Relationship Id="rId5" Type="http://schemas.openxmlformats.org/officeDocument/2006/relationships/oleObject" Target="../embeddings/oleObject25.bin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0.png"/><Relationship Id="rId5" Type="http://schemas.openxmlformats.org/officeDocument/2006/relationships/oleObject" Target="../embeddings/oleObject27.bin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2.png"/><Relationship Id="rId5" Type="http://schemas.openxmlformats.org/officeDocument/2006/relationships/oleObject" Target="../embeddings/oleObject29.bin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3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9.png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oleObject" Target="../embeddings/oleObject35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6.png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8.png"/><Relationship Id="rId5" Type="http://schemas.openxmlformats.org/officeDocument/2006/relationships/oleObject" Target="../embeddings/oleObject39.bin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1.png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13.png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15.png"/><Relationship Id="rId4" Type="http://schemas.openxmlformats.org/officeDocument/2006/relationships/image" Target="../media/image112.png"/><Relationship Id="rId9" Type="http://schemas.openxmlformats.org/officeDocument/2006/relationships/hyperlink" Target="http://www.mathconsult.ch/showroom/unipoly/anim05.gif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7.png"/><Relationship Id="rId5" Type="http://schemas.openxmlformats.org/officeDocument/2006/relationships/oleObject" Target="../embeddings/oleObject47.bin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19.png"/><Relationship Id="rId4" Type="http://schemas.openxmlformats.org/officeDocument/2006/relationships/oleObject" Target="../embeddings/oleObject48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22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0.png"/><Relationship Id="rId5" Type="http://schemas.openxmlformats.org/officeDocument/2006/relationships/image" Target="../media/image128.png"/><Relationship Id="rId4" Type="http://schemas.openxmlformats.org/officeDocument/2006/relationships/oleObject" Target="../embeddings/oleObject50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39.wmf"/><Relationship Id="rId4" Type="http://schemas.openxmlformats.org/officeDocument/2006/relationships/oleObject" Target="../embeddings/oleObject52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53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9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2.jpeg"/><Relationship Id="rId5" Type="http://schemas.openxmlformats.org/officeDocument/2006/relationships/image" Target="../media/image151.jpeg"/><Relationship Id="rId4" Type="http://schemas.openxmlformats.org/officeDocument/2006/relationships/image" Target="../media/image1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E0F50-E7BF-42ED-A8BB-65D11AEB3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第十章  共价键与分子间力</a:t>
            </a:r>
          </a:p>
        </p:txBody>
      </p:sp>
    </p:spTree>
    <p:extLst>
      <p:ext uri="{BB962C8B-B14F-4D97-AF65-F5344CB8AC3E}">
        <p14:creationId xmlns:p14="http://schemas.microsoft.com/office/powerpoint/2010/main" val="1113110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0469DCB-7073-44CC-86B1-744138DE3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081" y="1258288"/>
            <a:ext cx="2281394" cy="46166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3. </a:t>
            </a:r>
            <a:r>
              <a:rPr lang="zh-CN" altLang="en-GB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多于</a:t>
            </a:r>
            <a:r>
              <a:rPr lang="en-GB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8</a:t>
            </a:r>
            <a:r>
              <a:rPr lang="zh-CN" altLang="en-GB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个电子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F33F448C-AEB9-4970-83F1-04626F10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0280" y="2187314"/>
            <a:ext cx="814388" cy="466725"/>
          </a:xfrm>
          <a:prstGeom prst="rect">
            <a:avLst/>
          </a:prstGeom>
          <a:solidFill>
            <a:srgbClr val="4472C4"/>
          </a:solidFill>
          <a:ln w="9525">
            <a:solidFill>
              <a:srgbClr val="CC00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PCl</a:t>
            </a:r>
            <a:r>
              <a:rPr lang="en-GB" altLang="zh-CN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5</a:t>
            </a:r>
            <a:endParaRPr lang="en-US" altLang="zh-CN" sz="2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2B4FA73-5F96-4741-9AFB-C8A991DBC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1233" y="2007687"/>
            <a:ext cx="4495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P : (Ne) 3s</a:t>
            </a:r>
            <a:r>
              <a:rPr lang="en-GB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3p</a:t>
            </a:r>
            <a:r>
              <a:rPr lang="en-GB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3</a:t>
            </a: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3d</a:t>
            </a:r>
            <a:r>
              <a:rPr lang="en-GB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0 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GB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价电子数 </a:t>
            </a: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= 5 + (5 x 7) = 40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3A9CBA1A-30EF-41E6-9E6B-9716F4609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330" y="3160451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P</a:t>
            </a:r>
            <a:r>
              <a:rPr lang="zh-CN" altLang="en-GB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：</a:t>
            </a:r>
            <a:r>
              <a:rPr lang="en-GB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10 </a:t>
            </a:r>
            <a:r>
              <a:rPr lang="zh-CN" altLang="en-GB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个电子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384355AA-A788-4890-8AA4-FE969E8F4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669" y="4649053"/>
            <a:ext cx="695325" cy="466725"/>
          </a:xfrm>
          <a:prstGeom prst="rect">
            <a:avLst/>
          </a:prstGeom>
          <a:solidFill>
            <a:srgbClr val="4472C4"/>
          </a:solidFill>
          <a:ln w="9525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SF</a:t>
            </a:r>
            <a:r>
              <a:rPr lang="en-GB" altLang="zh-CN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4</a:t>
            </a:r>
            <a:endParaRPr lang="en-US" altLang="zh-CN" sz="2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31346EAA-FA46-4365-B90D-FB45E6199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7622" y="4503164"/>
            <a:ext cx="42146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S : (Ne) 3s</a:t>
            </a:r>
            <a:r>
              <a:rPr lang="en-GB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3p</a:t>
            </a:r>
            <a:r>
              <a:rPr lang="en-GB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4</a:t>
            </a: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3d</a:t>
            </a:r>
            <a:r>
              <a:rPr lang="en-GB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0</a:t>
            </a:r>
          </a:p>
          <a:p>
            <a:pPr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GB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价电子数 </a:t>
            </a: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= 6 + (4 x 7) = 34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0DBC25B3-9D70-4DB9-AFBE-1C19C1F41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719" y="5774590"/>
            <a:ext cx="20714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S</a:t>
            </a:r>
            <a:r>
              <a:rPr lang="zh-CN" altLang="en-GB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：</a:t>
            </a:r>
            <a:r>
              <a:rPr lang="en-GB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10 </a:t>
            </a:r>
            <a:r>
              <a:rPr lang="zh-CN" altLang="en-GB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个电子</a:t>
            </a:r>
            <a:endParaRPr lang="en-US" altLang="zh-CN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1" name="Text Box 39">
            <a:extLst>
              <a:ext uri="{FF2B5EF4-FFF2-40B4-BE49-F238E27FC236}">
                <a16:creationId xmlns:a16="http://schemas.microsoft.com/office/drawing/2014/main" id="{6A0396E1-38E2-4AE0-9432-B60AC3508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21" y="241611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很多例外</a:t>
            </a:r>
            <a:endParaRPr lang="en-US" altLang="zh-CN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BEBE0FF1-642B-4A7C-8274-CD9772AD5E99}"/>
              </a:ext>
            </a:extLst>
          </p:cNvPr>
          <p:cNvGrpSpPr/>
          <p:nvPr/>
        </p:nvGrpSpPr>
        <p:grpSpPr>
          <a:xfrm>
            <a:off x="7931494" y="1715085"/>
            <a:ext cx="2149046" cy="2057926"/>
            <a:chOff x="7834242" y="1604012"/>
            <a:chExt cx="2149046" cy="2057926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ACB3B7C-A815-49EC-9A20-D394979780A1}"/>
                </a:ext>
              </a:extLst>
            </p:cNvPr>
            <p:cNvGrpSpPr/>
            <p:nvPr/>
          </p:nvGrpSpPr>
          <p:grpSpPr>
            <a:xfrm>
              <a:off x="8753613" y="3250581"/>
              <a:ext cx="450721" cy="411357"/>
              <a:chOff x="8799757" y="3025570"/>
              <a:chExt cx="450721" cy="411357"/>
            </a:xfrm>
          </p:grpSpPr>
          <p:sp>
            <p:nvSpPr>
              <p:cNvPr id="18" name="Rectangle 36">
                <a:extLst>
                  <a:ext uri="{FF2B5EF4-FFF2-40B4-BE49-F238E27FC236}">
                    <a16:creationId xmlns:a16="http://schemas.microsoft.com/office/drawing/2014/main" id="{FC649838-5335-49A0-B557-D7331248B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6129" y="3025570"/>
                <a:ext cx="29845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itchFamily="34" charset="-122"/>
                  </a:rPr>
                  <a:t>Cl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1" name="Oval 15">
                <a:extLst>
                  <a:ext uri="{FF2B5EF4-FFF2-40B4-BE49-F238E27FC236}">
                    <a16:creationId xmlns:a16="http://schemas.microsoft.com/office/drawing/2014/main" id="{39A51B00-A9C8-4318-89D2-D005DFA18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9757" y="3235937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2" name="Oval 16">
                <a:extLst>
                  <a:ext uri="{FF2B5EF4-FFF2-40B4-BE49-F238E27FC236}">
                    <a16:creationId xmlns:a16="http://schemas.microsoft.com/office/drawing/2014/main" id="{C252F93C-AD5F-4BE5-8824-5914521B9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9795" y="3129356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31" name="Oval 25">
                <a:extLst>
                  <a:ext uri="{FF2B5EF4-FFF2-40B4-BE49-F238E27FC236}">
                    <a16:creationId xmlns:a16="http://schemas.microsoft.com/office/drawing/2014/main" id="{A2F8C79F-B3FA-4678-A83B-982946932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6478" y="3132593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32" name="Oval 26">
                <a:extLst>
                  <a:ext uri="{FF2B5EF4-FFF2-40B4-BE49-F238E27FC236}">
                    <a16:creationId xmlns:a16="http://schemas.microsoft.com/office/drawing/2014/main" id="{AEA8452B-42AC-4D37-9337-CE49E56145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6477" y="3258013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33" name="Oval 27">
                <a:extLst>
                  <a:ext uri="{FF2B5EF4-FFF2-40B4-BE49-F238E27FC236}">
                    <a16:creationId xmlns:a16="http://schemas.microsoft.com/office/drawing/2014/main" id="{F55BFCF5-0A74-453A-B38B-A0374090A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3959" y="3382927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34" name="Oval 28">
                <a:extLst>
                  <a:ext uri="{FF2B5EF4-FFF2-40B4-BE49-F238E27FC236}">
                    <a16:creationId xmlns:a16="http://schemas.microsoft.com/office/drawing/2014/main" id="{8CB2FF29-EC64-40DD-8DC8-E738272525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0769" y="3381047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04B9F8B3-C4B3-44B6-8818-00EB214E7CA0}"/>
                </a:ext>
              </a:extLst>
            </p:cNvPr>
            <p:cNvGrpSpPr/>
            <p:nvPr/>
          </p:nvGrpSpPr>
          <p:grpSpPr>
            <a:xfrm>
              <a:off x="8748876" y="1604012"/>
              <a:ext cx="473580" cy="432605"/>
              <a:chOff x="8772757" y="1691634"/>
              <a:chExt cx="473580" cy="432605"/>
            </a:xfrm>
          </p:grpSpPr>
          <p:sp>
            <p:nvSpPr>
              <p:cNvPr id="25" name="Oval 19">
                <a:extLst>
                  <a:ext uri="{FF2B5EF4-FFF2-40B4-BE49-F238E27FC236}">
                    <a16:creationId xmlns:a16="http://schemas.microsoft.com/office/drawing/2014/main" id="{A50A1ED4-5D15-4DE3-AFA7-65D39C8B7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8196" y="1847585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6" name="Oval 20">
                <a:extLst>
                  <a:ext uri="{FF2B5EF4-FFF2-40B4-BE49-F238E27FC236}">
                    <a16:creationId xmlns:a16="http://schemas.microsoft.com/office/drawing/2014/main" id="{48834AC5-ECA4-4D3B-A4A6-729D3DF00D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2337" y="1949626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9" name="Oval 23">
                <a:extLst>
                  <a:ext uri="{FF2B5EF4-FFF2-40B4-BE49-F238E27FC236}">
                    <a16:creationId xmlns:a16="http://schemas.microsoft.com/office/drawing/2014/main" id="{81ED14DC-FFA5-4434-BBF8-56FC60875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09569" y="1691634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30" name="Oval 24">
                <a:extLst>
                  <a:ext uri="{FF2B5EF4-FFF2-40B4-BE49-F238E27FC236}">
                    <a16:creationId xmlns:a16="http://schemas.microsoft.com/office/drawing/2014/main" id="{DC1CCEAC-2DDC-4162-A377-19B35D150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06379" y="1691634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35" name="Oval 29">
                <a:extLst>
                  <a:ext uri="{FF2B5EF4-FFF2-40B4-BE49-F238E27FC236}">
                    <a16:creationId xmlns:a16="http://schemas.microsoft.com/office/drawing/2014/main" id="{6E258045-6A18-4C2F-BDC3-9074F76FC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2757" y="1952525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36" name="Oval 30">
                <a:extLst>
                  <a:ext uri="{FF2B5EF4-FFF2-40B4-BE49-F238E27FC236}">
                    <a16:creationId xmlns:a16="http://schemas.microsoft.com/office/drawing/2014/main" id="{27C10DDB-C2ED-4C37-AD44-7ED04F305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2757" y="1842182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37" name="Rectangle 31">
                <a:extLst>
                  <a:ext uri="{FF2B5EF4-FFF2-40B4-BE49-F238E27FC236}">
                    <a16:creationId xmlns:a16="http://schemas.microsoft.com/office/drawing/2014/main" id="{89A17883-BB2E-4123-A175-6BFDF27EC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9141" y="1754351"/>
                <a:ext cx="29845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itchFamily="34" charset="-122"/>
                  </a:rPr>
                  <a:t>Cl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</p:grp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C1E5987B-0FD3-4FAA-AF7C-EBF1F321D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7769" y="2478575"/>
              <a:ext cx="2019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P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9" name="Line 33">
              <a:extLst>
                <a:ext uri="{FF2B5EF4-FFF2-40B4-BE49-F238E27FC236}">
                  <a16:creationId xmlns:a16="http://schemas.microsoft.com/office/drawing/2014/main" id="{1D59C673-837B-4786-885E-91662D9B09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53959" y="2003626"/>
              <a:ext cx="0" cy="46445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4838617A-F194-45E3-8667-9A25B503A7AA}"/>
                </a:ext>
              </a:extLst>
            </p:cNvPr>
            <p:cNvGrpSpPr/>
            <p:nvPr/>
          </p:nvGrpSpPr>
          <p:grpSpPr>
            <a:xfrm>
              <a:off x="7834242" y="2408185"/>
              <a:ext cx="384499" cy="473893"/>
              <a:chOff x="8033256" y="2406188"/>
              <a:chExt cx="384499" cy="473893"/>
            </a:xfrm>
          </p:grpSpPr>
          <p:sp>
            <p:nvSpPr>
              <p:cNvPr id="19" name="Oval 13">
                <a:extLst>
                  <a:ext uri="{FF2B5EF4-FFF2-40B4-BE49-F238E27FC236}">
                    <a16:creationId xmlns:a16="http://schemas.microsoft.com/office/drawing/2014/main" id="{CD7C0910-28A8-4D9E-A825-2D689EEDF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3256" y="2544586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0" name="Oval 14">
                <a:extLst>
                  <a:ext uri="{FF2B5EF4-FFF2-40B4-BE49-F238E27FC236}">
                    <a16:creationId xmlns:a16="http://schemas.microsoft.com/office/drawing/2014/main" id="{F2BD4601-3274-4065-B631-A9FBA67B7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5155" y="2650698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3" name="Oval 17">
                <a:extLst>
                  <a:ext uri="{FF2B5EF4-FFF2-40B4-BE49-F238E27FC236}">
                    <a16:creationId xmlns:a16="http://schemas.microsoft.com/office/drawing/2014/main" id="{963CAC48-42C8-4CF4-9A82-FAA84CFA5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3611" y="2406188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4" name="Oval 18">
                <a:extLst>
                  <a:ext uri="{FF2B5EF4-FFF2-40B4-BE49-F238E27FC236}">
                    <a16:creationId xmlns:a16="http://schemas.microsoft.com/office/drawing/2014/main" id="{8DA43085-912C-4921-BF0D-E63D4625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0461" y="2406369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7" name="Oval 21">
                <a:extLst>
                  <a:ext uri="{FF2B5EF4-FFF2-40B4-BE49-F238E27FC236}">
                    <a16:creationId xmlns:a16="http://schemas.microsoft.com/office/drawing/2014/main" id="{5C8FC1E4-2207-45A0-B67C-2940BA5B0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83437" y="2826081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28" name="Oval 22">
                <a:extLst>
                  <a:ext uri="{FF2B5EF4-FFF2-40B4-BE49-F238E27FC236}">
                    <a16:creationId xmlns:a16="http://schemas.microsoft.com/office/drawing/2014/main" id="{E94ADADB-E9EC-47CC-93D9-DDBE964301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80461" y="2826081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40" name="Rectangle 34">
                <a:extLst>
                  <a:ext uri="{FF2B5EF4-FFF2-40B4-BE49-F238E27FC236}">
                    <a16:creationId xmlns:a16="http://schemas.microsoft.com/office/drawing/2014/main" id="{6EBF6107-34DC-4EE7-B18B-CDC8E5B920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9305" y="2460188"/>
                <a:ext cx="29845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itchFamily="34" charset="-122"/>
                  </a:rPr>
                  <a:t>Cl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</p:grp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70945AD5-C7EE-4F25-BF5B-6FEAC8A0C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47129" y="2644050"/>
              <a:ext cx="532349" cy="108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43" name="Line 35">
              <a:extLst>
                <a:ext uri="{FF2B5EF4-FFF2-40B4-BE49-F238E27FC236}">
                  <a16:creationId xmlns:a16="http://schemas.microsoft.com/office/drawing/2014/main" id="{6A3CDC16-7511-44C3-A73A-061C44BDA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42784" y="2237964"/>
              <a:ext cx="417429" cy="3698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47" name="Line 33">
              <a:extLst>
                <a:ext uri="{FF2B5EF4-FFF2-40B4-BE49-F238E27FC236}">
                  <a16:creationId xmlns:a16="http://schemas.microsoft.com/office/drawing/2014/main" id="{008643DE-8FD5-4473-9A46-CB5092227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948566" y="2821803"/>
              <a:ext cx="0" cy="46445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84559209-029A-4D73-8714-444D0292F695}"/>
                </a:ext>
              </a:extLst>
            </p:cNvPr>
            <p:cNvGrpSpPr/>
            <p:nvPr/>
          </p:nvGrpSpPr>
          <p:grpSpPr>
            <a:xfrm>
              <a:off x="9608294" y="1932195"/>
              <a:ext cx="374349" cy="468185"/>
              <a:chOff x="10018594" y="1979683"/>
              <a:chExt cx="374349" cy="468185"/>
            </a:xfrm>
          </p:grpSpPr>
          <p:sp>
            <p:nvSpPr>
              <p:cNvPr id="50" name="Rectangle 36">
                <a:extLst>
                  <a:ext uri="{FF2B5EF4-FFF2-40B4-BE49-F238E27FC236}">
                    <a16:creationId xmlns:a16="http://schemas.microsoft.com/office/drawing/2014/main" id="{566E27AE-A7C8-4AFE-BAF8-F089CFE67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8594" y="2036511"/>
                <a:ext cx="29845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itchFamily="34" charset="-122"/>
                  </a:rPr>
                  <a:t>Cl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51" name="Oval 15">
                <a:extLst>
                  <a:ext uri="{FF2B5EF4-FFF2-40B4-BE49-F238E27FC236}">
                    <a16:creationId xmlns:a16="http://schemas.microsoft.com/office/drawing/2014/main" id="{E2A97C7B-4212-4CE5-B375-9653EAE1C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6424" y="1979683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52" name="Oval 16">
                <a:extLst>
                  <a:ext uri="{FF2B5EF4-FFF2-40B4-BE49-F238E27FC236}">
                    <a16:creationId xmlns:a16="http://schemas.microsoft.com/office/drawing/2014/main" id="{DE9B7F5F-5FFA-4D93-8C17-CE5B69B15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3234" y="1979683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53" name="Oval 25">
                <a:extLst>
                  <a:ext uri="{FF2B5EF4-FFF2-40B4-BE49-F238E27FC236}">
                    <a16:creationId xmlns:a16="http://schemas.microsoft.com/office/drawing/2014/main" id="{B564E317-C871-4C3F-8689-120679C7B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8943" y="2143534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54" name="Oval 26">
                <a:extLst>
                  <a:ext uri="{FF2B5EF4-FFF2-40B4-BE49-F238E27FC236}">
                    <a16:creationId xmlns:a16="http://schemas.microsoft.com/office/drawing/2014/main" id="{33B22D25-7D82-4A9B-A585-9D8D205A9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8942" y="2268954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55" name="Oval 27">
                <a:extLst>
                  <a:ext uri="{FF2B5EF4-FFF2-40B4-BE49-F238E27FC236}">
                    <a16:creationId xmlns:a16="http://schemas.microsoft.com/office/drawing/2014/main" id="{477CBC92-7D3F-49A3-BE75-FA202B4B3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6424" y="2393868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56" name="Oval 28">
                <a:extLst>
                  <a:ext uri="{FF2B5EF4-FFF2-40B4-BE49-F238E27FC236}">
                    <a16:creationId xmlns:a16="http://schemas.microsoft.com/office/drawing/2014/main" id="{4907CB56-7BB8-4AB0-88F9-7062285AC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3234" y="2391988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</p:grpSp>
        <p:sp>
          <p:nvSpPr>
            <p:cNvPr id="58" name="Line 35">
              <a:extLst>
                <a:ext uri="{FF2B5EF4-FFF2-40B4-BE49-F238E27FC236}">
                  <a16:creationId xmlns:a16="http://schemas.microsoft.com/office/drawing/2014/main" id="{98BCBA53-9EBE-41CA-8BAC-51685D7115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142784" y="2663241"/>
              <a:ext cx="370800" cy="4176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8C2BA6A-89AB-48D2-B758-C060F25C6714}"/>
                </a:ext>
              </a:extLst>
            </p:cNvPr>
            <p:cNvGrpSpPr/>
            <p:nvPr/>
          </p:nvGrpSpPr>
          <p:grpSpPr>
            <a:xfrm>
              <a:off x="9608939" y="2848518"/>
              <a:ext cx="374349" cy="468185"/>
              <a:chOff x="10018594" y="1979683"/>
              <a:chExt cx="374349" cy="468185"/>
            </a:xfrm>
          </p:grpSpPr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EF09E44F-C521-4373-99D0-F8E178A12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8594" y="2036511"/>
                <a:ext cx="298450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itchFamily="34" charset="-122"/>
                  </a:rPr>
                  <a:t>Cl</a:t>
                </a:r>
                <a:endPara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61" name="Oval 15">
                <a:extLst>
                  <a:ext uri="{FF2B5EF4-FFF2-40B4-BE49-F238E27FC236}">
                    <a16:creationId xmlns:a16="http://schemas.microsoft.com/office/drawing/2014/main" id="{4B6206F9-3166-4551-98B3-67988C102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6424" y="1979683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62" name="Oval 16">
                <a:extLst>
                  <a:ext uri="{FF2B5EF4-FFF2-40B4-BE49-F238E27FC236}">
                    <a16:creationId xmlns:a16="http://schemas.microsoft.com/office/drawing/2014/main" id="{CE2D9E89-D031-402F-9601-405B61656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3234" y="1979683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63" name="Oval 25">
                <a:extLst>
                  <a:ext uri="{FF2B5EF4-FFF2-40B4-BE49-F238E27FC236}">
                    <a16:creationId xmlns:a16="http://schemas.microsoft.com/office/drawing/2014/main" id="{F74045FB-C421-4FC0-A9CD-0F7E53ECF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8943" y="2143534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64" name="Oval 26">
                <a:extLst>
                  <a:ext uri="{FF2B5EF4-FFF2-40B4-BE49-F238E27FC236}">
                    <a16:creationId xmlns:a16="http://schemas.microsoft.com/office/drawing/2014/main" id="{42E95310-6774-4646-92A6-983A8DD21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8942" y="2268954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65" name="Oval 27">
                <a:extLst>
                  <a:ext uri="{FF2B5EF4-FFF2-40B4-BE49-F238E27FC236}">
                    <a16:creationId xmlns:a16="http://schemas.microsoft.com/office/drawing/2014/main" id="{839163FF-4BD7-46D7-90A8-6E197ED31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6424" y="2393868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66" name="Oval 28">
                <a:extLst>
                  <a:ext uri="{FF2B5EF4-FFF2-40B4-BE49-F238E27FC236}">
                    <a16:creationId xmlns:a16="http://schemas.microsoft.com/office/drawing/2014/main" id="{46EB758C-D36B-4F62-BAAC-3B19CD7F4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93234" y="2391988"/>
                <a:ext cx="54000" cy="54000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endParaRPr>
              </a:p>
            </p:txBody>
          </p:sp>
        </p:grpSp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16C2066D-F573-4EAC-9706-AA6A57EFEEE7}"/>
              </a:ext>
            </a:extLst>
          </p:cNvPr>
          <p:cNvGrpSpPr/>
          <p:nvPr/>
        </p:nvGrpSpPr>
        <p:grpSpPr>
          <a:xfrm>
            <a:off x="8009474" y="4741137"/>
            <a:ext cx="1968294" cy="1397193"/>
            <a:chOff x="7936226" y="4474254"/>
            <a:chExt cx="1968294" cy="1397193"/>
          </a:xfrm>
        </p:grpSpPr>
        <p:sp>
          <p:nvSpPr>
            <p:cNvPr id="71" name="Rectangle 32">
              <a:extLst>
                <a:ext uri="{FF2B5EF4-FFF2-40B4-BE49-F238E27FC236}">
                  <a16:creationId xmlns:a16="http://schemas.microsoft.com/office/drawing/2014/main" id="{748B6DF4-F82D-44D7-814C-4274C6577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795" y="5028222"/>
              <a:ext cx="18594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4" name="Oval 13">
              <a:extLst>
                <a:ext uri="{FF2B5EF4-FFF2-40B4-BE49-F238E27FC236}">
                  <a16:creationId xmlns:a16="http://schemas.microsoft.com/office/drawing/2014/main" id="{7ECF2D94-A9AA-4BFA-9366-A346132D5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104" y="4612652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5" name="Oval 14">
              <a:extLst>
                <a:ext uri="{FF2B5EF4-FFF2-40B4-BE49-F238E27FC236}">
                  <a16:creationId xmlns:a16="http://schemas.microsoft.com/office/drawing/2014/main" id="{0EDA94BE-698E-4E18-8D5C-775DE0712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003" y="4718764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6" name="Oval 17">
              <a:extLst>
                <a:ext uri="{FF2B5EF4-FFF2-40B4-BE49-F238E27FC236}">
                  <a16:creationId xmlns:a16="http://schemas.microsoft.com/office/drawing/2014/main" id="{2AD59FF2-E7F3-452C-A6FD-DA1D5B5C0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703" y="4474254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7" name="Oval 18">
              <a:extLst>
                <a:ext uri="{FF2B5EF4-FFF2-40B4-BE49-F238E27FC236}">
                  <a16:creationId xmlns:a16="http://schemas.microsoft.com/office/drawing/2014/main" id="{7B36E515-96CA-4294-AD63-7F7E3F418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53" y="4474435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8" name="Oval 21">
              <a:extLst>
                <a:ext uri="{FF2B5EF4-FFF2-40B4-BE49-F238E27FC236}">
                  <a16:creationId xmlns:a16="http://schemas.microsoft.com/office/drawing/2014/main" id="{8DD3189E-3241-45C3-8587-2A8B8224B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529" y="489414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9" name="Oval 22">
              <a:extLst>
                <a:ext uri="{FF2B5EF4-FFF2-40B4-BE49-F238E27FC236}">
                  <a16:creationId xmlns:a16="http://schemas.microsoft.com/office/drawing/2014/main" id="{9B08A08B-6A85-4EC1-9C3F-25A8EF4BD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53" y="489414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00" name="Rectangle 34">
              <a:extLst>
                <a:ext uri="{FF2B5EF4-FFF2-40B4-BE49-F238E27FC236}">
                  <a16:creationId xmlns:a16="http://schemas.microsoft.com/office/drawing/2014/main" id="{314EE817-7A04-4AD3-9E22-39F2867AD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0031" y="4528254"/>
              <a:ext cx="2984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F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75" name="Line 35">
              <a:extLst>
                <a:ext uri="{FF2B5EF4-FFF2-40B4-BE49-F238E27FC236}">
                  <a16:creationId xmlns:a16="http://schemas.microsoft.com/office/drawing/2014/main" id="{D17AF462-9A77-4E49-B1DF-14335C7188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061497" y="4794969"/>
              <a:ext cx="417429" cy="3698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7" name="Rectangle 36">
              <a:extLst>
                <a:ext uri="{FF2B5EF4-FFF2-40B4-BE49-F238E27FC236}">
                  <a16:creationId xmlns:a16="http://schemas.microsoft.com/office/drawing/2014/main" id="{CEEA8DD5-7BE2-45DA-9F56-E92F977C1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8951" y="4543311"/>
              <a:ext cx="1715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F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8" name="Oval 15">
              <a:extLst>
                <a:ext uri="{FF2B5EF4-FFF2-40B4-BE49-F238E27FC236}">
                  <a16:creationId xmlns:a16="http://schemas.microsoft.com/office/drawing/2014/main" id="{F2D87F9A-6A5F-4B1F-A6DB-35289B6B0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3513" y="4486483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9" name="Oval 16">
              <a:extLst>
                <a:ext uri="{FF2B5EF4-FFF2-40B4-BE49-F238E27FC236}">
                  <a16:creationId xmlns:a16="http://schemas.microsoft.com/office/drawing/2014/main" id="{74595BA8-5A74-4BE3-9A88-34385F884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0323" y="4486483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0" name="Oval 25">
              <a:extLst>
                <a:ext uri="{FF2B5EF4-FFF2-40B4-BE49-F238E27FC236}">
                  <a16:creationId xmlns:a16="http://schemas.microsoft.com/office/drawing/2014/main" id="{71B0E45B-9C36-4EC9-BD09-3389146B6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520" y="4650334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1" name="Oval 26">
              <a:extLst>
                <a:ext uri="{FF2B5EF4-FFF2-40B4-BE49-F238E27FC236}">
                  <a16:creationId xmlns:a16="http://schemas.microsoft.com/office/drawing/2014/main" id="{3D48EF79-C1A3-4857-9D3A-FE61D0D1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519" y="4775754"/>
              <a:ext cx="45719" cy="45719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2" name="Oval 27">
              <a:extLst>
                <a:ext uri="{FF2B5EF4-FFF2-40B4-BE49-F238E27FC236}">
                  <a16:creationId xmlns:a16="http://schemas.microsoft.com/office/drawing/2014/main" id="{9C86B638-E863-41B3-9E4C-67C4AD64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3513" y="4900668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3" name="Oval 28">
              <a:extLst>
                <a:ext uri="{FF2B5EF4-FFF2-40B4-BE49-F238E27FC236}">
                  <a16:creationId xmlns:a16="http://schemas.microsoft.com/office/drawing/2014/main" id="{30C3670F-1911-4E09-85DA-CD95172D9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0323" y="4898788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886EDEC0-801B-46CF-B135-1A2D1A659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066159" y="5247669"/>
              <a:ext cx="370800" cy="4176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0" name="Rectangle 36">
              <a:extLst>
                <a:ext uri="{FF2B5EF4-FFF2-40B4-BE49-F238E27FC236}">
                  <a16:creationId xmlns:a16="http://schemas.microsoft.com/office/drawing/2014/main" id="{02E8FB23-F0E1-444D-B821-D527212D0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9702" y="5460090"/>
              <a:ext cx="1715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F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1" name="Oval 15">
              <a:extLst>
                <a:ext uri="{FF2B5EF4-FFF2-40B4-BE49-F238E27FC236}">
                  <a16:creationId xmlns:a16="http://schemas.microsoft.com/office/drawing/2014/main" id="{4575B46A-44C0-4873-98D2-6837E10E7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3142" y="5403262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2" name="Oval 16">
              <a:extLst>
                <a:ext uri="{FF2B5EF4-FFF2-40B4-BE49-F238E27FC236}">
                  <a16:creationId xmlns:a16="http://schemas.microsoft.com/office/drawing/2014/main" id="{C68290EA-9825-40C0-8EF8-2D0A04CCF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9952" y="5403262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3" name="Oval 25">
              <a:extLst>
                <a:ext uri="{FF2B5EF4-FFF2-40B4-BE49-F238E27FC236}">
                  <a16:creationId xmlns:a16="http://schemas.microsoft.com/office/drawing/2014/main" id="{A728582B-21C2-4C70-94C1-EA68CB9D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149" y="5567113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4" name="Oval 26">
              <a:extLst>
                <a:ext uri="{FF2B5EF4-FFF2-40B4-BE49-F238E27FC236}">
                  <a16:creationId xmlns:a16="http://schemas.microsoft.com/office/drawing/2014/main" id="{10379C04-584D-497C-B19F-B1828E1FB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0148" y="5692533"/>
              <a:ext cx="45719" cy="45719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5" name="Oval 27">
              <a:extLst>
                <a:ext uri="{FF2B5EF4-FFF2-40B4-BE49-F238E27FC236}">
                  <a16:creationId xmlns:a16="http://schemas.microsoft.com/office/drawing/2014/main" id="{15132924-ABA8-40A7-8A07-520DDC250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3142" y="581744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86" name="Oval 28">
              <a:extLst>
                <a:ext uri="{FF2B5EF4-FFF2-40B4-BE49-F238E27FC236}">
                  <a16:creationId xmlns:a16="http://schemas.microsoft.com/office/drawing/2014/main" id="{6D90093B-B1FB-4C3A-973F-D8AF7671F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9952" y="581556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15" name="Line 35">
              <a:extLst>
                <a:ext uri="{FF2B5EF4-FFF2-40B4-BE49-F238E27FC236}">
                  <a16:creationId xmlns:a16="http://schemas.microsoft.com/office/drawing/2014/main" id="{2B6A01E8-C752-4DB7-9AE1-0FC2509AF0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433241" y="4745868"/>
              <a:ext cx="370800" cy="4176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16" name="Line 35">
              <a:extLst>
                <a:ext uri="{FF2B5EF4-FFF2-40B4-BE49-F238E27FC236}">
                  <a16:creationId xmlns:a16="http://schemas.microsoft.com/office/drawing/2014/main" id="{7140C03E-E60D-4BF8-A067-7ACBA70F8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86612" y="5270049"/>
              <a:ext cx="417429" cy="3698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18" name="Oval 13">
              <a:extLst>
                <a:ext uri="{FF2B5EF4-FFF2-40B4-BE49-F238E27FC236}">
                  <a16:creationId xmlns:a16="http://schemas.microsoft.com/office/drawing/2014/main" id="{3FE9BA64-B4CA-4590-B7FC-92BD80989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6226" y="5535952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19" name="Oval 14">
              <a:extLst>
                <a:ext uri="{FF2B5EF4-FFF2-40B4-BE49-F238E27FC236}">
                  <a16:creationId xmlns:a16="http://schemas.microsoft.com/office/drawing/2014/main" id="{437C28CD-0CA7-40E0-8EF0-C45CF427A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8125" y="5642064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20" name="Oval 17">
              <a:extLst>
                <a:ext uri="{FF2B5EF4-FFF2-40B4-BE49-F238E27FC236}">
                  <a16:creationId xmlns:a16="http://schemas.microsoft.com/office/drawing/2014/main" id="{AA2CDD4D-2D94-4C9B-ADC3-0D3F8280F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703" y="5397554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21" name="Oval 18">
              <a:extLst>
                <a:ext uri="{FF2B5EF4-FFF2-40B4-BE49-F238E27FC236}">
                  <a16:creationId xmlns:a16="http://schemas.microsoft.com/office/drawing/2014/main" id="{8D9CDC1B-AFCB-4D7A-90AF-AEF9B8A1A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53" y="5397735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22" name="Oval 21">
              <a:extLst>
                <a:ext uri="{FF2B5EF4-FFF2-40B4-BE49-F238E27FC236}">
                  <a16:creationId xmlns:a16="http://schemas.microsoft.com/office/drawing/2014/main" id="{1B407D02-7FBD-44AF-AF08-951B53066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529" y="581744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23" name="Oval 22">
              <a:extLst>
                <a:ext uri="{FF2B5EF4-FFF2-40B4-BE49-F238E27FC236}">
                  <a16:creationId xmlns:a16="http://schemas.microsoft.com/office/drawing/2014/main" id="{A9DCEA9F-379C-40C9-AC1C-0D9C0DB1F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53" y="581744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24" name="Rectangle 34">
              <a:extLst>
                <a:ext uri="{FF2B5EF4-FFF2-40B4-BE49-F238E27FC236}">
                  <a16:creationId xmlns:a16="http://schemas.microsoft.com/office/drawing/2014/main" id="{A0E1B22D-4D23-4753-9E1B-5787EEF90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0031" y="5451554"/>
              <a:ext cx="2984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F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25" name="Oval 27">
              <a:extLst>
                <a:ext uri="{FF2B5EF4-FFF2-40B4-BE49-F238E27FC236}">
                  <a16:creationId xmlns:a16="http://schemas.microsoft.com/office/drawing/2014/main" id="{AC10A741-6F9F-41EA-BF4B-63B80597E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845" y="5406413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26" name="Oval 28">
              <a:extLst>
                <a:ext uri="{FF2B5EF4-FFF2-40B4-BE49-F238E27FC236}">
                  <a16:creationId xmlns:a16="http://schemas.microsoft.com/office/drawing/2014/main" id="{B366DF4B-BEBA-4AB7-9405-3E3BAE9A0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2297" y="5406090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1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7" grpId="0" animBg="1"/>
      <p:bldP spid="8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1A0F615C-3A73-443E-896A-D4F101E5B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0831" y="561995"/>
            <a:ext cx="10062839" cy="130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分子利用相互间的非共价作用，聚集形成有序的空间结构，并可以表现出特殊的功能。这种聚集体被称为</a:t>
            </a:r>
            <a:r>
              <a:rPr lang="zh-CN" altLang="en-US" sz="28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超分子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5273CCCC-C544-49ED-A0F7-7E259D334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651" y="2754660"/>
            <a:ext cx="362726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在生物体中，蛋白质，磷酯分子等利用分子所具有的氢键，亲水基团和疏水基团等自动组装成细胞膜</a:t>
            </a:r>
            <a:endParaRPr lang="zh-CN" altLang="en-US" sz="2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6" descr="E:\art\晶体结构\Cu-dabt\新建文件夹\hbondcu.gif">
            <a:extLst>
              <a:ext uri="{FF2B5EF4-FFF2-40B4-BE49-F238E27FC236}">
                <a16:creationId xmlns:a16="http://schemas.microsoft.com/office/drawing/2014/main" id="{EBD8A12C-9291-42A0-9B24-7C0EFD661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82719" y="2186385"/>
            <a:ext cx="5943600" cy="3238500"/>
          </a:xfrm>
          <a:prstGeom prst="rect">
            <a:avLst/>
          </a:prstGeom>
          <a:noFill/>
        </p:spPr>
      </p:pic>
      <p:grpSp>
        <p:nvGrpSpPr>
          <p:cNvPr id="5" name="Group 13">
            <a:extLst>
              <a:ext uri="{FF2B5EF4-FFF2-40B4-BE49-F238E27FC236}">
                <a16:creationId xmlns:a16="http://schemas.microsoft.com/office/drawing/2014/main" id="{044FF8F4-2643-4E11-8F18-E71FF0E5EFEB}"/>
              </a:ext>
            </a:extLst>
          </p:cNvPr>
          <p:cNvGrpSpPr>
            <a:grpSpLocks/>
          </p:cNvGrpSpPr>
          <p:nvPr/>
        </p:nvGrpSpPr>
        <p:grpSpPr bwMode="auto">
          <a:xfrm>
            <a:off x="7854519" y="3557985"/>
            <a:ext cx="914400" cy="838200"/>
            <a:chOff x="3600" y="2208"/>
            <a:chExt cx="576" cy="528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CA09928E-BF60-49F9-B165-38500D500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208"/>
              <a:ext cx="48" cy="528"/>
            </a:xfrm>
            <a:prstGeom prst="upDownArrow">
              <a:avLst>
                <a:gd name="adj1" fmla="val 50000"/>
                <a:gd name="adj2" fmla="val 220000"/>
              </a:avLst>
            </a:prstGeom>
            <a:solidFill>
              <a:schemeClr val="accent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 Box 8">
              <a:extLst>
                <a:ext uri="{FF2B5EF4-FFF2-40B4-BE49-F238E27FC236}">
                  <a16:creationId xmlns:a16="http://schemas.microsoft.com/office/drawing/2014/main" id="{B38DB60B-5FA7-4D02-A5F6-C5030533EE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2304"/>
              <a:ext cx="52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3.3</a:t>
              </a:r>
              <a:r>
                <a:rPr lang="en-US" altLang="zh-CN" sz="20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Å</a:t>
              </a:r>
              <a:endParaRPr lang="en-US" altLang="zh-CN" sz="20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4BBCA5B6-B5EF-4BF9-A1EE-6F42DCF72DFE}"/>
              </a:ext>
            </a:extLst>
          </p:cNvPr>
          <p:cNvGrpSpPr>
            <a:grpSpLocks/>
          </p:cNvGrpSpPr>
          <p:nvPr/>
        </p:nvGrpSpPr>
        <p:grpSpPr bwMode="auto">
          <a:xfrm>
            <a:off x="5720919" y="3253185"/>
            <a:ext cx="1219200" cy="609600"/>
            <a:chOff x="2256" y="2016"/>
            <a:chExt cx="768" cy="384"/>
          </a:xfrm>
        </p:grpSpPr>
        <p:sp>
          <p:nvSpPr>
            <p:cNvPr id="9" name="Text Box 9">
              <a:extLst>
                <a:ext uri="{FF2B5EF4-FFF2-40B4-BE49-F238E27FC236}">
                  <a16:creationId xmlns:a16="http://schemas.microsoft.com/office/drawing/2014/main" id="{105B51C6-F738-4EF2-BC2A-452465607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016"/>
              <a:ext cx="52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氢键</a:t>
              </a: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900DF7AD-521A-448A-B787-9969FB32DF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208"/>
              <a:ext cx="144" cy="14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A80C32AF-8F5F-4D9E-A464-BD228AFF9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160"/>
              <a:ext cx="384" cy="240"/>
            </a:xfrm>
            <a:prstGeom prst="line">
              <a:avLst/>
            </a:prstGeom>
            <a:noFill/>
            <a:ln w="25400">
              <a:solidFill>
                <a:srgbClr val="333399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 Box 14">
            <a:extLst>
              <a:ext uri="{FF2B5EF4-FFF2-40B4-BE49-F238E27FC236}">
                <a16:creationId xmlns:a16="http://schemas.microsoft.com/office/drawing/2014/main" id="{4E9F8FC2-F079-4500-B7E9-C2C0BD4A5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419" y="5729685"/>
            <a:ext cx="5486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Cu(DABT)Cl</a:t>
            </a:r>
            <a:r>
              <a:rPr lang="en-US" altLang="zh-CN" sz="20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分子的有序聚集</a:t>
            </a:r>
            <a:b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DABT: 2,2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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二氨基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-4,4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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联噻唑</a:t>
            </a:r>
          </a:p>
        </p:txBody>
      </p:sp>
    </p:spTree>
    <p:extLst>
      <p:ext uri="{BB962C8B-B14F-4D97-AF65-F5344CB8AC3E}">
        <p14:creationId xmlns:p14="http://schemas.microsoft.com/office/powerpoint/2010/main" val="98726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1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2109B83-2726-478D-AF5B-995A1B6A827B}"/>
              </a:ext>
            </a:extLst>
          </p:cNvPr>
          <p:cNvSpPr/>
          <p:nvPr/>
        </p:nvSpPr>
        <p:spPr>
          <a:xfrm>
            <a:off x="1241394" y="1254690"/>
            <a:ext cx="9953348" cy="5278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26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Wingdings" pitchFamily="2" charset="2"/>
              </a:rPr>
              <a:t> </a:t>
            </a:r>
            <a:r>
              <a:rPr lang="zh-CN" altLang="en-US" sz="26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指出了共价键与离子键的差异。</a:t>
            </a: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26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Wingdings" pitchFamily="2" charset="2"/>
              </a:rPr>
              <a:t> </a:t>
            </a:r>
            <a:r>
              <a:rPr lang="zh-CN" altLang="en-US" sz="26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解释一些简单非金属单质和化合物分子的形成过程。</a:t>
            </a:r>
            <a:endParaRPr lang="zh-CN" altLang="en-US" sz="26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Wingdings" pitchFamily="2" charset="2"/>
              </a:rPr>
              <a:t> 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未能阐明共价键的本质及特征：</a:t>
            </a:r>
            <a:b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</a:b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  为什么都带负电荷的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个电子不是互相排斥，而配对成键？</a:t>
            </a:r>
            <a:b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</a:b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  为什么共价键有方向性？</a:t>
            </a: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Wingdings" pitchFamily="2" charset="2"/>
              </a:rPr>
              <a:t> 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八隅体规则例外很多。</a:t>
            </a:r>
          </a:p>
          <a:p>
            <a:pPr marL="457200" indent="-4572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不能解释一些分子的性质，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如 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</a:t>
            </a:r>
            <a:r>
              <a:rPr lang="en-US" altLang="zh-CN" sz="2600" b="1" baseline="-250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</a:t>
            </a:r>
            <a:r>
              <a:rPr lang="en-US" altLang="zh-CN" sz="2600" b="1" baseline="-250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的顺磁性，</a:t>
            </a:r>
            <a:endParaRPr lang="en-US" altLang="zh-CN" sz="26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</a:pP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NO</a:t>
            </a:r>
            <a:r>
              <a:rPr lang="en-US" altLang="zh-CN" sz="2600" b="1" baseline="-250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SO</a:t>
            </a:r>
            <a:r>
              <a:rPr lang="en-US" altLang="zh-CN" sz="2600" b="1" baseline="-250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SO</a:t>
            </a:r>
            <a:r>
              <a:rPr lang="en-US" altLang="zh-CN" sz="2600" b="1" baseline="-250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NO</a:t>
            </a:r>
            <a:r>
              <a:rPr lang="en-US" altLang="zh-CN" sz="2600" b="1" baseline="-250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en-US" altLang="zh-CN" sz="2600" b="1" baseline="300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 </a:t>
            </a:r>
            <a:r>
              <a:rPr lang="zh-CN" altLang="en-US" sz="2600" b="1" baseline="-250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BF</a:t>
            </a:r>
            <a:r>
              <a:rPr lang="en-US" altLang="zh-CN" sz="2600" b="1" baseline="-25000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en-US" altLang="zh-CN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zh-CN" altLang="en-US" sz="2600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化学键的等价性。</a:t>
            </a:r>
            <a:endParaRPr lang="en-US" altLang="zh-CN" sz="2600" b="1" dirty="0">
              <a:solidFill>
                <a:srgbClr val="0033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98EF089-8356-4930-8521-B1830A770366}"/>
              </a:ext>
            </a:extLst>
          </p:cNvPr>
          <p:cNvSpPr txBox="1">
            <a:spLocks/>
          </p:cNvSpPr>
          <p:nvPr/>
        </p:nvSpPr>
        <p:spPr>
          <a:xfrm>
            <a:off x="1981200" y="194730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—Lewis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1102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D7F4A-98F8-492B-B194-652E049210C8}"/>
              </a:ext>
            </a:extLst>
          </p:cNvPr>
          <p:cNvSpPr txBox="1">
            <a:spLocks/>
          </p:cNvSpPr>
          <p:nvPr/>
        </p:nvSpPr>
        <p:spPr>
          <a:xfrm>
            <a:off x="1981200" y="123706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价键理论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ABD7B-B3A1-4D5D-AF14-5D412FC0E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1" b="29915"/>
          <a:stretch>
            <a:fillRect/>
          </a:stretch>
        </p:blipFill>
        <p:spPr bwMode="auto">
          <a:xfrm>
            <a:off x="211088" y="2035711"/>
            <a:ext cx="6402769" cy="167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2783659-0DA2-4210-B713-DDCE97BFF717}"/>
              </a:ext>
            </a:extLst>
          </p:cNvPr>
          <p:cNvSpPr/>
          <p:nvPr/>
        </p:nvSpPr>
        <p:spPr>
          <a:xfrm>
            <a:off x="376796" y="1330930"/>
            <a:ext cx="1122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核外电子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自旋方式相反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的两个氢原子，随着它们的相互接近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……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816EFF4-20E0-410A-9096-0065C6B4F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91" b="31085"/>
          <a:stretch>
            <a:fillRect/>
          </a:stretch>
        </p:blipFill>
        <p:spPr bwMode="auto">
          <a:xfrm>
            <a:off x="535617" y="3715189"/>
            <a:ext cx="6402769" cy="138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91BDFF7-AA7A-44AC-A24A-B9B5751DD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91" b="28717"/>
          <a:stretch>
            <a:fillRect/>
          </a:stretch>
        </p:blipFill>
        <p:spPr bwMode="auto">
          <a:xfrm>
            <a:off x="642623" y="5239843"/>
            <a:ext cx="6082235" cy="145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7E223AB1-8AA6-46ED-8D9E-BB3975F183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7981036"/>
              </p:ext>
            </p:extLst>
          </p:nvPr>
        </p:nvGraphicFramePr>
        <p:xfrm>
          <a:off x="7012487" y="3429000"/>
          <a:ext cx="4643896" cy="1004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8" name="Image" r:id="rId6" imgW="8125296" imgH="1755503" progId="">
                  <p:embed/>
                </p:oleObj>
              </mc:Choice>
              <mc:Fallback>
                <p:oleObj name="Image" r:id="rId6" imgW="8125296" imgH="1755503" progId="">
                  <p:embed/>
                  <p:pic>
                    <p:nvPicPr>
                      <p:cNvPr id="0" name="Picture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2487" y="3429000"/>
                        <a:ext cx="4643896" cy="10044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>
            <a:extLst>
              <a:ext uri="{FF2B5EF4-FFF2-40B4-BE49-F238E27FC236}">
                <a16:creationId xmlns:a16="http://schemas.microsoft.com/office/drawing/2014/main" id="{6D55F471-EA9D-4D5B-9F6B-620FBCF163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436050"/>
              </p:ext>
            </p:extLst>
          </p:nvPr>
        </p:nvGraphicFramePr>
        <p:xfrm>
          <a:off x="8154198" y="4881827"/>
          <a:ext cx="2360474" cy="1717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Image" r:id="rId8" imgW="4004741" imgH="2913647" progId="">
                  <p:embed/>
                </p:oleObj>
              </mc:Choice>
              <mc:Fallback>
                <p:oleObj name="Image" r:id="rId8" imgW="4004741" imgH="2913647" progId="">
                  <p:embed/>
                  <p:pic>
                    <p:nvPicPr>
                      <p:cNvPr id="0" name="Picture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4198" y="4881827"/>
                        <a:ext cx="2360474" cy="17176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21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未标题-2">
            <a:extLst>
              <a:ext uri="{FF2B5EF4-FFF2-40B4-BE49-F238E27FC236}">
                <a16:creationId xmlns:a16="http://schemas.microsoft.com/office/drawing/2014/main" id="{00B35749-913F-4F25-9728-298F0548B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05" y="2518577"/>
            <a:ext cx="7527910" cy="2888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4">
            <a:extLst>
              <a:ext uri="{FF2B5EF4-FFF2-40B4-BE49-F238E27FC236}">
                <a16:creationId xmlns:a16="http://schemas.microsoft.com/office/drawing/2014/main" id="{0D970138-2064-42A0-BA76-936372050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5206" y="1858881"/>
            <a:ext cx="9330444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原子轨道重叠</a:t>
            </a:r>
            <a:r>
              <a:rPr kumimoji="1"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，核间电子概率密度增大吸引原子核而成键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76CBB0F-AB69-4051-BB58-556B39197BC3}"/>
              </a:ext>
            </a:extLst>
          </p:cNvPr>
          <p:cNvSpPr txBox="1"/>
          <p:nvPr/>
        </p:nvSpPr>
        <p:spPr>
          <a:xfrm>
            <a:off x="2141989" y="5543211"/>
            <a:ext cx="2376264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电子自旋方式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相反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10F33376-C21B-4516-B5F9-427ABFAB6ADF}"/>
              </a:ext>
            </a:extLst>
          </p:cNvPr>
          <p:cNvSpPr txBox="1"/>
          <p:nvPr/>
        </p:nvSpPr>
        <p:spPr>
          <a:xfrm>
            <a:off x="5841030" y="5543211"/>
            <a:ext cx="2376264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电子自旋方式</a:t>
            </a:r>
            <a:r>
              <a:rPr lang="zh-CN" altLang="en-US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平行</a:t>
            </a:r>
          </a:p>
        </p:txBody>
      </p:sp>
      <p:sp>
        <p:nvSpPr>
          <p:cNvPr id="7" name="云形标注 4">
            <a:extLst>
              <a:ext uri="{FF2B5EF4-FFF2-40B4-BE49-F238E27FC236}">
                <a16:creationId xmlns:a16="http://schemas.microsoft.com/office/drawing/2014/main" id="{4EF0F1C8-D470-4632-B032-500822D7622C}"/>
              </a:ext>
            </a:extLst>
          </p:cNvPr>
          <p:cNvSpPr/>
          <p:nvPr/>
        </p:nvSpPr>
        <p:spPr>
          <a:xfrm>
            <a:off x="9519815" y="2649515"/>
            <a:ext cx="2172078" cy="792088"/>
          </a:xfrm>
          <a:prstGeom prst="cloudCallout">
            <a:avLst>
              <a:gd name="adj1" fmla="val -71342"/>
              <a:gd name="adj2" fmla="val 95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white"/>
                </a:solidFill>
              </a:rPr>
              <a:t>电性的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1FD8B8E-4900-41B9-A96C-0CA1DB513874}"/>
              </a:ext>
            </a:extLst>
          </p:cNvPr>
          <p:cNvSpPr txBox="1">
            <a:spLocks/>
          </p:cNvSpPr>
          <p:nvPr/>
        </p:nvSpPr>
        <p:spPr>
          <a:xfrm>
            <a:off x="1981200" y="123706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价键理论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08DAB3-E96A-46A1-B3F4-3EBB859F8C60}"/>
              </a:ext>
            </a:extLst>
          </p:cNvPr>
          <p:cNvSpPr/>
          <p:nvPr/>
        </p:nvSpPr>
        <p:spPr>
          <a:xfrm>
            <a:off x="325810" y="1175599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共价键本质</a:t>
            </a:r>
          </a:p>
        </p:txBody>
      </p:sp>
    </p:spTree>
    <p:extLst>
      <p:ext uri="{BB962C8B-B14F-4D97-AF65-F5344CB8AC3E}">
        <p14:creationId xmlns:p14="http://schemas.microsoft.com/office/powerpoint/2010/main" val="150811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1C754-5ED0-488A-AC8E-2D9EAAC2EF19}"/>
              </a:ext>
            </a:extLst>
          </p:cNvPr>
          <p:cNvSpPr txBox="1">
            <a:spLocks/>
          </p:cNvSpPr>
          <p:nvPr/>
        </p:nvSpPr>
        <p:spPr>
          <a:xfrm>
            <a:off x="1981200" y="123706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价键理论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D6E3F3-E330-467B-816B-3387E3AB8D1A}"/>
              </a:ext>
            </a:extLst>
          </p:cNvPr>
          <p:cNvSpPr/>
          <p:nvPr/>
        </p:nvSpPr>
        <p:spPr>
          <a:xfrm>
            <a:off x="6603313" y="2391231"/>
            <a:ext cx="4752528" cy="23762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08B0AC-CE44-4D0C-BF0C-D64D9F76ABDC}"/>
              </a:ext>
            </a:extLst>
          </p:cNvPr>
          <p:cNvSpPr/>
          <p:nvPr/>
        </p:nvSpPr>
        <p:spPr>
          <a:xfrm>
            <a:off x="986114" y="2603364"/>
            <a:ext cx="2304389" cy="17281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</a:endParaRPr>
          </a:p>
        </p:txBody>
      </p:sp>
      <p:grpSp>
        <p:nvGrpSpPr>
          <p:cNvPr id="7" name="组合 42">
            <a:extLst>
              <a:ext uri="{FF2B5EF4-FFF2-40B4-BE49-F238E27FC236}">
                <a16:creationId xmlns:a16="http://schemas.microsoft.com/office/drawing/2014/main" id="{BA37CFCE-7340-4A91-AA89-D5600308ACA1}"/>
              </a:ext>
            </a:extLst>
          </p:cNvPr>
          <p:cNvGrpSpPr/>
          <p:nvPr/>
        </p:nvGrpSpPr>
        <p:grpSpPr>
          <a:xfrm>
            <a:off x="995002" y="2642331"/>
            <a:ext cx="2317172" cy="1656186"/>
            <a:chOff x="1403648" y="1412776"/>
            <a:chExt cx="2317172" cy="1656186"/>
          </a:xfrm>
        </p:grpSpPr>
        <p:sp>
          <p:nvSpPr>
            <p:cNvPr id="8" name="TextBox 3">
              <a:extLst>
                <a:ext uri="{FF2B5EF4-FFF2-40B4-BE49-F238E27FC236}">
                  <a16:creationId xmlns:a16="http://schemas.microsoft.com/office/drawing/2014/main" id="{57AF4102-D1C8-4246-AD7B-49CB70D51184}"/>
                </a:ext>
              </a:extLst>
            </p:cNvPr>
            <p:cNvSpPr txBox="1"/>
            <p:nvPr/>
          </p:nvSpPr>
          <p:spPr>
            <a:xfrm>
              <a:off x="1403648" y="2131930"/>
              <a:ext cx="4988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Times New Roman" pitchFamily="18" charset="0"/>
                </a:rPr>
                <a:t>H</a:t>
              </a:r>
              <a:endParaRPr lang="zh-CN" altLang="en-US" sz="3200" b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F6D5314B-41F5-4524-B4E0-3BE621748CA6}"/>
                </a:ext>
              </a:extLst>
            </p:cNvPr>
            <p:cNvSpPr txBox="1"/>
            <p:nvPr/>
          </p:nvSpPr>
          <p:spPr>
            <a:xfrm>
              <a:off x="1469371" y="1412776"/>
              <a:ext cx="433132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u="sng" dirty="0">
                  <a:solidFill>
                    <a:prstClr val="black"/>
                  </a:solidFill>
                  <a:sym typeface="Symbol"/>
                </a:rPr>
                <a:t></a:t>
              </a:r>
              <a:endParaRPr lang="zh-CN" altLang="en-US" sz="3200" b="1" u="sng" dirty="0">
                <a:solidFill>
                  <a:prstClr val="black"/>
                </a:solidFill>
              </a:endParaRP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EB3CC470-3A9C-4110-B405-581CBFB439A4}"/>
                </a:ext>
              </a:extLst>
            </p:cNvPr>
            <p:cNvSpPr txBox="1"/>
            <p:nvPr/>
          </p:nvSpPr>
          <p:spPr>
            <a:xfrm>
              <a:off x="3221965" y="2131930"/>
              <a:ext cx="4988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Times New Roman" pitchFamily="18" charset="0"/>
                </a:rPr>
                <a:t>H</a:t>
              </a:r>
              <a:endParaRPr lang="zh-CN" altLang="en-US" sz="3200" b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endParaRP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07955B95-0C74-476A-91D0-7339CDD14BD9}"/>
                </a:ext>
              </a:extLst>
            </p:cNvPr>
            <p:cNvSpPr txBox="1"/>
            <p:nvPr/>
          </p:nvSpPr>
          <p:spPr>
            <a:xfrm>
              <a:off x="3221965" y="1412776"/>
              <a:ext cx="433132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u="sng" dirty="0">
                  <a:solidFill>
                    <a:prstClr val="black"/>
                  </a:solidFill>
                  <a:sym typeface="Symbol"/>
                </a:rPr>
                <a:t></a:t>
              </a:r>
              <a:endParaRPr lang="zh-CN" altLang="en-US" sz="3200" b="1" u="sng" dirty="0">
                <a:solidFill>
                  <a:prstClr val="black"/>
                </a:solidFill>
              </a:endParaRP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E42054CB-D398-4D74-901A-13425C692B97}"/>
                </a:ext>
              </a:extLst>
            </p:cNvPr>
            <p:cNvSpPr txBox="1"/>
            <p:nvPr/>
          </p:nvSpPr>
          <p:spPr>
            <a:xfrm>
              <a:off x="2242274" y="2484187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Times New Roman" pitchFamily="18" charset="0"/>
                </a:rPr>
                <a:t>H</a:t>
              </a:r>
              <a:r>
                <a:rPr lang="en-US" altLang="zh-CN" sz="3200" b="1" baseline="-25000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Times New Roman" pitchFamily="18" charset="0"/>
                </a:rPr>
                <a:t>2</a:t>
              </a:r>
              <a:endParaRPr lang="zh-CN" altLang="en-US" sz="3200" b="1" baseline="-25000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endParaRPr>
            </a:p>
          </p:txBody>
        </p:sp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35406907-1CE0-426E-8285-795F8445BFDB}"/>
                </a:ext>
              </a:extLst>
            </p:cNvPr>
            <p:cNvSpPr txBox="1"/>
            <p:nvPr/>
          </p:nvSpPr>
          <p:spPr>
            <a:xfrm>
              <a:off x="2221436" y="1765033"/>
              <a:ext cx="681597" cy="5847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 u="sng" dirty="0">
                  <a:solidFill>
                    <a:prstClr val="black"/>
                  </a:solidFill>
                  <a:sym typeface="Symbol"/>
                </a:rPr>
                <a:t></a:t>
              </a:r>
              <a:endParaRPr lang="zh-CN" altLang="en-US" sz="3200" b="1" u="sng" dirty="0">
                <a:solidFill>
                  <a:prstClr val="black"/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9627D272-A2FF-463C-9715-F6EDC91F8FDF}"/>
                </a:ext>
              </a:extLst>
            </p:cNvPr>
            <p:cNvCxnSpPr/>
            <p:nvPr/>
          </p:nvCxnSpPr>
          <p:spPr>
            <a:xfrm>
              <a:off x="1848340" y="1871985"/>
              <a:ext cx="448252" cy="360040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AAB986-20E3-41C0-BDDC-802CAE88D23B}"/>
                </a:ext>
              </a:extLst>
            </p:cNvPr>
            <p:cNvCxnSpPr/>
            <p:nvPr/>
          </p:nvCxnSpPr>
          <p:spPr>
            <a:xfrm flipV="1">
              <a:off x="2874142" y="1871985"/>
              <a:ext cx="432048" cy="349086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3">
            <a:extLst>
              <a:ext uri="{FF2B5EF4-FFF2-40B4-BE49-F238E27FC236}">
                <a16:creationId xmlns:a16="http://schemas.microsoft.com/office/drawing/2014/main" id="{FC9FDE18-F26C-4FF7-9B39-2009600BFB9D}"/>
              </a:ext>
            </a:extLst>
          </p:cNvPr>
          <p:cNvSpPr txBox="1"/>
          <p:nvPr/>
        </p:nvSpPr>
        <p:spPr>
          <a:xfrm>
            <a:off x="7376879" y="3254399"/>
            <a:ext cx="498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N</a:t>
            </a:r>
            <a:endParaRPr lang="zh-CN" altLang="en-US" sz="3200" b="1" dirty="0">
              <a:solidFill>
                <a:prstClr val="black"/>
              </a:solidFill>
              <a:latin typeface="Times New Roman" pitchFamily="18" charset="0"/>
              <a:ea typeface="Arial Unicode MS" pitchFamily="34" charset="-122"/>
              <a:cs typeface="Times New Roman" pitchFamily="18" charset="0"/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DC3E868-5F8E-4582-9568-0B3AA98405E9}"/>
              </a:ext>
            </a:extLst>
          </p:cNvPr>
          <p:cNvSpPr txBox="1"/>
          <p:nvPr/>
        </p:nvSpPr>
        <p:spPr>
          <a:xfrm>
            <a:off x="7442602" y="2535245"/>
            <a:ext cx="4331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u="sng" dirty="0">
                <a:solidFill>
                  <a:prstClr val="black"/>
                </a:solidFill>
                <a:sym typeface="Symbol"/>
              </a:rPr>
              <a:t></a:t>
            </a:r>
            <a:endParaRPr lang="zh-CN" altLang="en-US" sz="3200" b="1" u="sng" dirty="0">
              <a:solidFill>
                <a:prstClr val="black"/>
              </a:solidFill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92832B78-767B-49F1-8F95-F6BAAA697721}"/>
              </a:ext>
            </a:extLst>
          </p:cNvPr>
          <p:cNvSpPr txBox="1"/>
          <p:nvPr/>
        </p:nvSpPr>
        <p:spPr>
          <a:xfrm>
            <a:off x="10077814" y="3254399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N</a:t>
            </a:r>
            <a:endParaRPr lang="zh-CN" altLang="en-US" sz="3200" b="1" dirty="0">
              <a:solidFill>
                <a:prstClr val="black"/>
              </a:solidFill>
              <a:latin typeface="Times New Roman" pitchFamily="18" charset="0"/>
              <a:ea typeface="Arial Unicode MS" pitchFamily="34" charset="-122"/>
              <a:cs typeface="Times New Roman" pitchFamily="18" charset="0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89F582D2-AF3B-4717-AE41-99F793487E6F}"/>
              </a:ext>
            </a:extLst>
          </p:cNvPr>
          <p:cNvSpPr txBox="1"/>
          <p:nvPr/>
        </p:nvSpPr>
        <p:spPr>
          <a:xfrm>
            <a:off x="10077814" y="2535245"/>
            <a:ext cx="4331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u="sng" dirty="0">
                <a:solidFill>
                  <a:prstClr val="black"/>
                </a:solidFill>
                <a:sym typeface="Symbol"/>
              </a:rPr>
              <a:t></a:t>
            </a:r>
            <a:endParaRPr lang="zh-CN" altLang="en-US" sz="3200" b="1" u="sng" dirty="0">
              <a:solidFill>
                <a:prstClr val="black"/>
              </a:solidFill>
            </a:endParaRP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D680FEB2-64A6-493D-9617-07F227FD1127}"/>
              </a:ext>
            </a:extLst>
          </p:cNvPr>
          <p:cNvSpPr txBox="1"/>
          <p:nvPr/>
        </p:nvSpPr>
        <p:spPr>
          <a:xfrm>
            <a:off x="8738083" y="4182720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C00000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N</a:t>
            </a:r>
            <a:r>
              <a:rPr lang="en-US" altLang="zh-CN" sz="3200" b="1" baseline="-25000" dirty="0">
                <a:solidFill>
                  <a:srgbClr val="C00000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2</a:t>
            </a:r>
            <a:endParaRPr lang="zh-CN" altLang="en-US" sz="3200" b="1" baseline="-25000" dirty="0">
              <a:solidFill>
                <a:srgbClr val="C00000"/>
              </a:solidFill>
              <a:latin typeface="Times New Roman" pitchFamily="18" charset="0"/>
              <a:ea typeface="Arial Unicode MS" pitchFamily="34" charset="-122"/>
              <a:cs typeface="Times New Roman" pitchFamily="18" charset="0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7E9EB0B-0E1B-445C-A654-620808647CA0}"/>
              </a:ext>
            </a:extLst>
          </p:cNvPr>
          <p:cNvSpPr txBox="1"/>
          <p:nvPr/>
        </p:nvSpPr>
        <p:spPr>
          <a:xfrm>
            <a:off x="8357205" y="2887502"/>
            <a:ext cx="68159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u="sng" dirty="0">
                <a:solidFill>
                  <a:srgbClr val="C00000"/>
                </a:solidFill>
                <a:sym typeface="Symbol"/>
              </a:rPr>
              <a:t></a:t>
            </a:r>
            <a:endParaRPr lang="zh-CN" altLang="en-US" sz="3200" b="1" u="sng" dirty="0">
              <a:solidFill>
                <a:srgbClr val="C0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CAB92AC-A3E1-448A-A289-75365DB49F3D}"/>
              </a:ext>
            </a:extLst>
          </p:cNvPr>
          <p:cNvCxnSpPr/>
          <p:nvPr/>
        </p:nvCxnSpPr>
        <p:spPr>
          <a:xfrm>
            <a:off x="7821571" y="2994454"/>
            <a:ext cx="535634" cy="36004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4DD74D7-58C9-46CA-8218-66803B2EF1C9}"/>
              </a:ext>
            </a:extLst>
          </p:cNvPr>
          <p:cNvCxnSpPr/>
          <p:nvPr/>
        </p:nvCxnSpPr>
        <p:spPr>
          <a:xfrm flipV="1">
            <a:off x="9760532" y="3013131"/>
            <a:ext cx="432048" cy="349086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1">
            <a:extLst>
              <a:ext uri="{FF2B5EF4-FFF2-40B4-BE49-F238E27FC236}">
                <a16:creationId xmlns:a16="http://schemas.microsoft.com/office/drawing/2014/main" id="{959A3398-3C50-48E4-8FF4-CF5E5F1CD42D}"/>
              </a:ext>
            </a:extLst>
          </p:cNvPr>
          <p:cNvSpPr txBox="1"/>
          <p:nvPr/>
        </p:nvSpPr>
        <p:spPr>
          <a:xfrm>
            <a:off x="6603313" y="2535408"/>
            <a:ext cx="4331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u="sng" dirty="0">
                <a:solidFill>
                  <a:prstClr val="black"/>
                </a:solidFill>
                <a:sym typeface="Symbol"/>
              </a:rPr>
              <a:t></a:t>
            </a:r>
            <a:endParaRPr lang="zh-CN" altLang="en-US" sz="3200" b="1" u="sng" dirty="0">
              <a:solidFill>
                <a:prstClr val="black"/>
              </a:solidFill>
            </a:endParaRP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A8AF204E-D263-4DA3-AB89-8AB7FF3B249A}"/>
              </a:ext>
            </a:extLst>
          </p:cNvPr>
          <p:cNvSpPr txBox="1"/>
          <p:nvPr/>
        </p:nvSpPr>
        <p:spPr>
          <a:xfrm>
            <a:off x="7016839" y="2535407"/>
            <a:ext cx="4331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u="sng" dirty="0">
                <a:solidFill>
                  <a:prstClr val="black"/>
                </a:solidFill>
                <a:sym typeface="Symbol"/>
              </a:rPr>
              <a:t></a:t>
            </a:r>
            <a:endParaRPr lang="zh-CN" altLang="en-US" sz="3200" b="1" u="sng" dirty="0">
              <a:solidFill>
                <a:prstClr val="black"/>
              </a:solidFill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A7F07EC7-5203-4ED2-BFDC-B3B6111904A1}"/>
              </a:ext>
            </a:extLst>
          </p:cNvPr>
          <p:cNvSpPr txBox="1"/>
          <p:nvPr/>
        </p:nvSpPr>
        <p:spPr>
          <a:xfrm>
            <a:off x="10419737" y="2533744"/>
            <a:ext cx="4331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u="sng" dirty="0">
                <a:solidFill>
                  <a:prstClr val="black"/>
                </a:solidFill>
                <a:sym typeface="Symbol"/>
              </a:rPr>
              <a:t></a:t>
            </a:r>
            <a:endParaRPr lang="zh-CN" altLang="en-US" sz="3200" b="1" u="sng" dirty="0">
              <a:solidFill>
                <a:prstClr val="black"/>
              </a:solidFill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FB8B390D-0E3E-472D-80BB-3769C0607966}"/>
              </a:ext>
            </a:extLst>
          </p:cNvPr>
          <p:cNvSpPr txBox="1"/>
          <p:nvPr/>
        </p:nvSpPr>
        <p:spPr>
          <a:xfrm>
            <a:off x="10850701" y="2533744"/>
            <a:ext cx="43313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u="sng" dirty="0">
                <a:solidFill>
                  <a:prstClr val="black"/>
                </a:solidFill>
                <a:sym typeface="Symbol"/>
              </a:rPr>
              <a:t></a:t>
            </a:r>
            <a:endParaRPr lang="zh-CN" altLang="en-US" sz="3200" b="1" u="sng" dirty="0">
              <a:solidFill>
                <a:prstClr val="black"/>
              </a:solidFill>
            </a:endParaRP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5B10319E-98AD-4A2E-95FA-405826076BF2}"/>
              </a:ext>
            </a:extLst>
          </p:cNvPr>
          <p:cNvSpPr txBox="1"/>
          <p:nvPr/>
        </p:nvSpPr>
        <p:spPr>
          <a:xfrm>
            <a:off x="8730028" y="3615367"/>
            <a:ext cx="68159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u="sng" dirty="0">
                <a:solidFill>
                  <a:srgbClr val="C00000"/>
                </a:solidFill>
                <a:sym typeface="Symbol"/>
              </a:rPr>
              <a:t></a:t>
            </a:r>
            <a:endParaRPr lang="zh-CN" altLang="en-US" sz="3200" b="1" u="sng" dirty="0">
              <a:solidFill>
                <a:srgbClr val="C00000"/>
              </a:solidFill>
            </a:endParaRP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C2556804-713A-4F6A-A7B9-227EC8F283FD}"/>
              </a:ext>
            </a:extLst>
          </p:cNvPr>
          <p:cNvSpPr txBox="1"/>
          <p:nvPr/>
        </p:nvSpPr>
        <p:spPr>
          <a:xfrm>
            <a:off x="9090068" y="2895287"/>
            <a:ext cx="681597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u="sng" dirty="0">
                <a:solidFill>
                  <a:srgbClr val="C00000"/>
                </a:solidFill>
                <a:sym typeface="Symbol"/>
              </a:rPr>
              <a:t></a:t>
            </a:r>
            <a:endParaRPr lang="zh-CN" altLang="en-US" sz="3200" b="1" u="sng" dirty="0">
              <a:solidFill>
                <a:srgbClr val="C00000"/>
              </a:solidFill>
            </a:endParaRP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50199D1-EC99-40CC-8BD7-923C00B0E76D}"/>
              </a:ext>
            </a:extLst>
          </p:cNvPr>
          <p:cNvCxnSpPr/>
          <p:nvPr/>
        </p:nvCxnSpPr>
        <p:spPr>
          <a:xfrm flipV="1">
            <a:off x="9378002" y="3013131"/>
            <a:ext cx="814578" cy="103428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BEEFB11-F1D7-4E20-90DE-BE40AC67E5AB}"/>
              </a:ext>
            </a:extLst>
          </p:cNvPr>
          <p:cNvCxnSpPr/>
          <p:nvPr/>
        </p:nvCxnSpPr>
        <p:spPr>
          <a:xfrm flipH="1" flipV="1">
            <a:off x="7829386" y="2993089"/>
            <a:ext cx="890591" cy="1054326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4">
            <a:extLst>
              <a:ext uri="{FF2B5EF4-FFF2-40B4-BE49-F238E27FC236}">
                <a16:creationId xmlns:a16="http://schemas.microsoft.com/office/drawing/2014/main" id="{24CF2CCF-8EC4-4625-B18E-388E7D741606}"/>
              </a:ext>
            </a:extLst>
          </p:cNvPr>
          <p:cNvSpPr txBox="1"/>
          <p:nvPr/>
        </p:nvSpPr>
        <p:spPr>
          <a:xfrm>
            <a:off x="4178521" y="3209270"/>
            <a:ext cx="1558445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He  </a:t>
            </a:r>
            <a:r>
              <a:rPr lang="zh-CN" altLang="en-US" sz="3200" b="1" u="sng" dirty="0">
                <a:solidFill>
                  <a:prstClr val="black"/>
                </a:solidFill>
                <a:sym typeface="Symbol"/>
              </a:rPr>
              <a:t></a:t>
            </a:r>
            <a:endParaRPr lang="zh-CN" altLang="en-US" sz="3200" b="1" u="sng" dirty="0">
              <a:solidFill>
                <a:prstClr val="black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B16830A-C5D0-4FC4-8ED3-61C56990C7A3}"/>
              </a:ext>
            </a:extLst>
          </p:cNvPr>
          <p:cNvSpPr/>
          <p:nvPr/>
        </p:nvSpPr>
        <p:spPr>
          <a:xfrm>
            <a:off x="1484712" y="5089677"/>
            <a:ext cx="5892167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电子配对原理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：必须有成单电子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719BDD1-62C7-4DC4-AF2B-9DAE5B28B4B6}"/>
              </a:ext>
            </a:extLst>
          </p:cNvPr>
          <p:cNvSpPr/>
          <p:nvPr/>
        </p:nvSpPr>
        <p:spPr>
          <a:xfrm>
            <a:off x="1484712" y="5847856"/>
            <a:ext cx="5892167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能量最低原理：自旋方向相反</a:t>
            </a:r>
          </a:p>
        </p:txBody>
      </p:sp>
      <p:sp>
        <p:nvSpPr>
          <p:cNvPr id="34" name="云形标注 49">
            <a:extLst>
              <a:ext uri="{FF2B5EF4-FFF2-40B4-BE49-F238E27FC236}">
                <a16:creationId xmlns:a16="http://schemas.microsoft.com/office/drawing/2014/main" id="{BCBC6C7E-2E4E-445B-A63C-2ADA2A67CAE2}"/>
              </a:ext>
            </a:extLst>
          </p:cNvPr>
          <p:cNvSpPr/>
          <p:nvPr/>
        </p:nvSpPr>
        <p:spPr>
          <a:xfrm>
            <a:off x="8680412" y="1191825"/>
            <a:ext cx="2592288" cy="792088"/>
          </a:xfrm>
          <a:prstGeom prst="cloudCallout">
            <a:avLst>
              <a:gd name="adj1" fmla="val -53869"/>
              <a:gd name="adj2" fmla="val 86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white"/>
                </a:solidFill>
              </a:rPr>
              <a:t>饱和性</a:t>
            </a: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05CDCD32-D034-4185-A06F-CD4A85A604DD}"/>
              </a:ext>
            </a:extLst>
          </p:cNvPr>
          <p:cNvSpPr txBox="1"/>
          <p:nvPr/>
        </p:nvSpPr>
        <p:spPr>
          <a:xfrm>
            <a:off x="1484712" y="1767710"/>
            <a:ext cx="5512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原子相互接近时原子轨道的重叠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090B75D-8481-4371-A2B3-808C56F3283B}"/>
              </a:ext>
            </a:extLst>
          </p:cNvPr>
          <p:cNvSpPr/>
          <p:nvPr/>
        </p:nvSpPr>
        <p:spPr>
          <a:xfrm>
            <a:off x="655193" y="1115780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基本要点</a:t>
            </a:r>
          </a:p>
        </p:txBody>
      </p:sp>
    </p:spTree>
    <p:extLst>
      <p:ext uri="{BB962C8B-B14F-4D97-AF65-F5344CB8AC3E}">
        <p14:creationId xmlns:p14="http://schemas.microsoft.com/office/powerpoint/2010/main" val="361084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2" grpId="0" animBg="1"/>
      <p:bldP spid="6" grpId="0" animBg="1"/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743421-7E65-4FCD-8756-43B9281EE3C6}"/>
              </a:ext>
            </a:extLst>
          </p:cNvPr>
          <p:cNvSpPr txBox="1">
            <a:spLocks/>
          </p:cNvSpPr>
          <p:nvPr/>
        </p:nvSpPr>
        <p:spPr>
          <a:xfrm>
            <a:off x="1981200" y="123706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价键理论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306790-E3F8-4E69-9C16-92F64AA1885C}"/>
              </a:ext>
            </a:extLst>
          </p:cNvPr>
          <p:cNvSpPr/>
          <p:nvPr/>
        </p:nvSpPr>
        <p:spPr>
          <a:xfrm>
            <a:off x="656725" y="1474700"/>
            <a:ext cx="3467616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原子轨道最大重叠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D290D9-2B1D-4805-93A2-5018C18D24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96" y="3719744"/>
            <a:ext cx="9068072" cy="2934651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4682909D-F7BE-45E3-BA16-29C2739CD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242" y="1181430"/>
            <a:ext cx="2555526" cy="260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42039A12-C6B0-4243-9043-D33B45D0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434" y="1186807"/>
            <a:ext cx="2427157" cy="2606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04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D3DA9-5EF7-4EA4-BC5E-B626B8E00717}"/>
              </a:ext>
            </a:extLst>
          </p:cNvPr>
          <p:cNvSpPr txBox="1">
            <a:spLocks/>
          </p:cNvSpPr>
          <p:nvPr/>
        </p:nvSpPr>
        <p:spPr>
          <a:xfrm>
            <a:off x="838933" y="2188833"/>
            <a:ext cx="11117815" cy="34849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共价键结合力的本质是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的，但不能认为纯粹是静电作用力。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共价键的形成是由于原子轨道的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，两核间电子云几率密度增大。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共价键具有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饱和性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共价键具有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66440A-3C68-4920-B594-1F01C135151C}"/>
              </a:ext>
            </a:extLst>
          </p:cNvPr>
          <p:cNvSpPr txBox="1">
            <a:spLocks/>
          </p:cNvSpPr>
          <p:nvPr/>
        </p:nvSpPr>
        <p:spPr>
          <a:xfrm>
            <a:off x="1981200" y="123706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价键理论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(VB)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A932B3-74FA-4B07-A42A-FA7E1C2B83B4}"/>
              </a:ext>
            </a:extLst>
          </p:cNvPr>
          <p:cNvSpPr/>
          <p:nvPr/>
        </p:nvSpPr>
        <p:spPr>
          <a:xfrm>
            <a:off x="467542" y="1435382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共价键的特点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35D37C-325D-4F00-8D30-9B54DACE5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24" y="3795452"/>
            <a:ext cx="2837131" cy="23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92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1B381EE8-054F-40D1-944A-599DA6F7B945}"/>
              </a:ext>
            </a:extLst>
          </p:cNvPr>
          <p:cNvSpPr txBox="1">
            <a:spLocks/>
          </p:cNvSpPr>
          <p:nvPr/>
        </p:nvSpPr>
        <p:spPr>
          <a:xfrm>
            <a:off x="244937" y="25030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共价键类型 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 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30E2042-E210-4CDB-9F18-A2C3EF0F7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312" y="1765809"/>
            <a:ext cx="8686800" cy="57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原子轨道以“头碰头”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方式重叠成键</a:t>
            </a:r>
          </a:p>
        </p:txBody>
      </p:sp>
      <p:pic>
        <p:nvPicPr>
          <p:cNvPr id="10" name="Picture 0" descr="figure 03-08">
            <a:extLst>
              <a:ext uri="{FF2B5EF4-FFF2-40B4-BE49-F238E27FC236}">
                <a16:creationId xmlns:a16="http://schemas.microsoft.com/office/drawing/2014/main" id="{63792F46-DFC7-43DA-8DDE-2CC149E56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013" y="2535159"/>
            <a:ext cx="2490673" cy="31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" descr="figure 03-09">
            <a:extLst>
              <a:ext uri="{FF2B5EF4-FFF2-40B4-BE49-F238E27FC236}">
                <a16:creationId xmlns:a16="http://schemas.microsoft.com/office/drawing/2014/main" id="{5E6C2C8F-192D-4C6A-906C-F34A5224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78" y="2594630"/>
            <a:ext cx="2879044" cy="311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figure 03-10">
            <a:extLst>
              <a:ext uri="{FF2B5EF4-FFF2-40B4-BE49-F238E27FC236}">
                <a16:creationId xmlns:a16="http://schemas.microsoft.com/office/drawing/2014/main" id="{DDA4474C-F336-4D10-9476-7D0B5664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090" y="2535159"/>
            <a:ext cx="2332044" cy="31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3">
            <a:extLst>
              <a:ext uri="{FF2B5EF4-FFF2-40B4-BE49-F238E27FC236}">
                <a16:creationId xmlns:a16="http://schemas.microsoft.com/office/drawing/2014/main" id="{E47FBD8D-12B6-4F2C-8BCC-3F2B1DE56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013" y="5906039"/>
            <a:ext cx="8881121" cy="646331"/>
          </a:xfrm>
          <a:prstGeom prst="rect">
            <a:avLst/>
          </a:prstGeom>
          <a:solidFill>
            <a:srgbClr val="4472C4"/>
          </a:solid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       s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- </a:t>
            </a:r>
            <a:r>
              <a:rPr kumimoji="0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s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                      </a:t>
            </a:r>
            <a:r>
              <a:rPr kumimoji="0" lang="en-US" altLang="zh-CN" sz="3600" b="1" i="1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s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- </a:t>
            </a:r>
            <a:r>
              <a:rPr kumimoji="0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p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                        </a:t>
            </a:r>
            <a:r>
              <a:rPr kumimoji="0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p</a:t>
            </a: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-</a:t>
            </a:r>
            <a:r>
              <a:rPr kumimoji="0" lang="en-US" altLang="zh-CN" sz="3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t>p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22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1E77902-A872-461F-9A14-BC1B8FE48D30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79585012"/>
              </p:ext>
            </p:extLst>
          </p:nvPr>
        </p:nvGraphicFramePr>
        <p:xfrm>
          <a:off x="2737838" y="721468"/>
          <a:ext cx="5103119" cy="1329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8" name="Image" r:id="rId3" imgW="4723810" imgH="1231746" progId="">
                  <p:embed/>
                </p:oleObj>
              </mc:Choice>
              <mc:Fallback>
                <p:oleObj name="Image" r:id="rId3" imgW="4723810" imgH="1231746" progId="">
                  <p:embed/>
                  <p:pic>
                    <p:nvPicPr>
                      <p:cNvPr id="0" name="Picture 5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7838" y="721468"/>
                        <a:ext cx="5103119" cy="13292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FD7D39D-21B2-41D1-AB04-C3A36BB4628C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029233175"/>
              </p:ext>
            </p:extLst>
          </p:nvPr>
        </p:nvGraphicFramePr>
        <p:xfrm>
          <a:off x="4237993" y="2359438"/>
          <a:ext cx="2765264" cy="163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9" name="Image" r:id="rId5" imgW="2704762" imgH="1600000" progId="">
                  <p:embed/>
                </p:oleObj>
              </mc:Choice>
              <mc:Fallback>
                <p:oleObj name="Image" r:id="rId5" imgW="2704762" imgH="1600000" progId="">
                  <p:embed/>
                  <p:pic>
                    <p:nvPicPr>
                      <p:cNvPr id="0" name="Picture 6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7993" y="2359438"/>
                        <a:ext cx="2765264" cy="1635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C612E4E-8C4B-42C9-836D-B350B4F0F5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396925"/>
              </p:ext>
            </p:extLst>
          </p:nvPr>
        </p:nvGraphicFramePr>
        <p:xfrm>
          <a:off x="4206296" y="4533677"/>
          <a:ext cx="3456200" cy="1751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" name="Image" r:id="rId7" imgW="3314286" imgH="1676190" progId="">
                  <p:embed/>
                </p:oleObj>
              </mc:Choice>
              <mc:Fallback>
                <p:oleObj name="Image" r:id="rId7" imgW="3314286" imgH="1676190" progId="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296" y="4533677"/>
                        <a:ext cx="3456200" cy="17513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3">
            <a:extLst>
              <a:ext uri="{FF2B5EF4-FFF2-40B4-BE49-F238E27FC236}">
                <a16:creationId xmlns:a16="http://schemas.microsoft.com/office/drawing/2014/main" id="{8CDC16EA-3B85-47A3-847A-5BD130F7A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8458" y="5302948"/>
            <a:ext cx="1842602" cy="584775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32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键</a:t>
            </a:r>
            <a:endParaRPr lang="en-US" altLang="zh-CN" sz="3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37D7C69-8286-423A-8851-8878A5E48262}"/>
              </a:ext>
            </a:extLst>
          </p:cNvPr>
          <p:cNvSpPr/>
          <p:nvPr/>
        </p:nvSpPr>
        <p:spPr>
          <a:xfrm>
            <a:off x="8748458" y="1087975"/>
            <a:ext cx="1842602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 </a:t>
            </a: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C5B34D1-6D75-4A3B-9F92-40C5BB27A4EA}"/>
              </a:ext>
            </a:extLst>
          </p:cNvPr>
          <p:cNvSpPr/>
          <p:nvPr/>
        </p:nvSpPr>
        <p:spPr>
          <a:xfrm>
            <a:off x="8748458" y="3044279"/>
            <a:ext cx="1842602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 i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键</a:t>
            </a:r>
          </a:p>
        </p:txBody>
      </p:sp>
    </p:spTree>
    <p:extLst>
      <p:ext uri="{BB962C8B-B14F-4D97-AF65-F5344CB8AC3E}">
        <p14:creationId xmlns:p14="http://schemas.microsoft.com/office/powerpoint/2010/main" val="367984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64B69A57-F79E-4A1D-A1E5-C1EFDE6C6E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727947"/>
              </p:ext>
            </p:extLst>
          </p:nvPr>
        </p:nvGraphicFramePr>
        <p:xfrm>
          <a:off x="2912062" y="1152309"/>
          <a:ext cx="4847025" cy="493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Image" r:id="rId3" imgW="4685714" imgH="4774603" progId="">
                  <p:embed/>
                </p:oleObj>
              </mc:Choice>
              <mc:Fallback>
                <p:oleObj name="Image" r:id="rId3" imgW="4685714" imgH="4774603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2062" y="1152309"/>
                        <a:ext cx="4847025" cy="49388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430E2042-E210-4CDB-9F18-A2C3EF0F7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924" y="387630"/>
            <a:ext cx="8686800" cy="57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原子轨道以“肩并肩”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方式重叠成键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2651C1D-3260-4D36-B63B-1130DB36359D}"/>
              </a:ext>
            </a:extLst>
          </p:cNvPr>
          <p:cNvSpPr txBox="1">
            <a:spLocks noChangeArrowheads="1"/>
          </p:cNvSpPr>
          <p:nvPr/>
        </p:nvSpPr>
        <p:spPr>
          <a:xfrm>
            <a:off x="8688290" y="4017642"/>
            <a:ext cx="2016224" cy="5760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itchFamily="18" charset="0"/>
              </a:rPr>
              <a:t>p-p</a:t>
            </a:r>
            <a:r>
              <a:rPr lang="en-US" altLang="zh-CN" sz="3600" b="1" dirty="0">
                <a:solidFill>
                  <a:schemeClr val="bg1"/>
                </a:solidFill>
                <a:latin typeface="Times New Roman" pitchFamily="18" charset="0"/>
              </a:rPr>
              <a:t>  </a:t>
            </a:r>
            <a:r>
              <a:rPr lang="en-US" altLang="zh-CN" sz="3600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 </a:t>
            </a:r>
            <a:r>
              <a:rPr lang="zh-CN" altLang="en-US" sz="3600" b="1" dirty="0">
                <a:solidFill>
                  <a:schemeClr val="bg1"/>
                </a:solidFill>
                <a:latin typeface="Times New Roman" pitchFamily="18" charset="0"/>
              </a:rPr>
              <a:t>键</a:t>
            </a:r>
            <a:endParaRPr lang="en-US" altLang="zh-CN" sz="36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13EDDBDB-DB84-48DD-9E28-DFF899A7C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486" y="6011249"/>
            <a:ext cx="2735263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3</a:t>
            </a:r>
            <a:r>
              <a:rPr lang="zh-CN" altLang="en-US" sz="2800" b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个</a:t>
            </a:r>
            <a:r>
              <a:rPr lang="en-US" altLang="zh-CN" sz="2800" b="1" i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2p</a:t>
            </a:r>
            <a:r>
              <a:rPr lang="en-US" altLang="zh-CN" sz="2800" b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成键情况</a:t>
            </a:r>
            <a:endParaRPr lang="en-US" altLang="zh-CN" sz="2800" b="1" dirty="0">
              <a:solidFill>
                <a:prstClr val="black"/>
              </a:solidFill>
              <a:latin typeface="Times New Roman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7BE53411-D381-4D2B-B12A-42A01C51C37D}"/>
              </a:ext>
            </a:extLst>
          </p:cNvPr>
          <p:cNvSpPr/>
          <p:nvPr/>
        </p:nvSpPr>
        <p:spPr>
          <a:xfrm>
            <a:off x="7863648" y="3142704"/>
            <a:ext cx="360040" cy="2325940"/>
          </a:xfrm>
          <a:prstGeom prst="rightBrace">
            <a:avLst>
              <a:gd name="adj1" fmla="val 8333"/>
              <a:gd name="adj2" fmla="val 50931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805035F1-53D4-4AF5-A325-C42CAFF15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277" y="3736784"/>
            <a:ext cx="2016224" cy="1137779"/>
          </a:xfrm>
          <a:prstGeom prst="rect">
            <a:avLst/>
          </a:prstGeom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</a:pPr>
            <a:r>
              <a:rPr lang="en-US" altLang="zh-CN" sz="3600" dirty="0">
                <a:solidFill>
                  <a:prstClr val="white"/>
                </a:solidFill>
                <a:latin typeface="Times New Roman" pitchFamily="18" charset="0"/>
                <a:sym typeface="Symbol" pitchFamily="18" charset="2"/>
              </a:rPr>
              <a:t> </a:t>
            </a:r>
            <a:r>
              <a:rPr lang="zh-CN" altLang="en-US" sz="3600" dirty="0">
                <a:solidFill>
                  <a:prstClr val="white"/>
                </a:solidFill>
                <a:latin typeface="Times New Roman" pitchFamily="18" charset="0"/>
              </a:rPr>
              <a:t>键不能独立存在</a:t>
            </a:r>
            <a:endParaRPr lang="en-US" altLang="zh-CN" sz="36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AED82B14-E513-4A0A-BEA7-A4DD5920C559}"/>
              </a:ext>
            </a:extLst>
          </p:cNvPr>
          <p:cNvSpPr txBox="1">
            <a:spLocks noChangeArrowheads="1"/>
          </p:cNvSpPr>
          <p:nvPr/>
        </p:nvSpPr>
        <p:spPr>
          <a:xfrm>
            <a:off x="8688290" y="1307086"/>
            <a:ext cx="2016224" cy="57606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zh-CN" sz="3600" b="1" i="1" dirty="0">
                <a:solidFill>
                  <a:schemeClr val="bg1"/>
                </a:solidFill>
                <a:latin typeface="Times New Roman" pitchFamily="18" charset="0"/>
              </a:rPr>
              <a:t>p-p</a:t>
            </a:r>
            <a:r>
              <a:rPr lang="en-US" altLang="zh-CN" sz="3600" b="1" dirty="0">
                <a:solidFill>
                  <a:schemeClr val="bg1"/>
                </a:solidFill>
                <a:latin typeface="Times New Roman" pitchFamily="18" charset="0"/>
              </a:rPr>
              <a:t>  </a:t>
            </a:r>
            <a:r>
              <a:rPr lang="en-US" altLang="zh-CN" sz="3600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 </a:t>
            </a:r>
            <a:r>
              <a:rPr lang="zh-CN" altLang="en-US" sz="3600" b="1" dirty="0">
                <a:solidFill>
                  <a:schemeClr val="bg1"/>
                </a:solidFill>
                <a:latin typeface="Times New Roman" pitchFamily="18" charset="0"/>
              </a:rPr>
              <a:t>键</a:t>
            </a:r>
            <a:endParaRPr lang="en-US" altLang="zh-CN" sz="36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17" grpId="0" animBg="1"/>
      <p:bldP spid="18" grpId="0" animBg="1"/>
      <p:bldP spid="19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>
            <a:extLst>
              <a:ext uri="{FF2B5EF4-FFF2-40B4-BE49-F238E27FC236}">
                <a16:creationId xmlns:a16="http://schemas.microsoft.com/office/drawing/2014/main" id="{108D8AC3-9F28-4DBE-A9E2-F6E8BC1809C1}"/>
              </a:ext>
            </a:extLst>
          </p:cNvPr>
          <p:cNvSpPr txBox="1">
            <a:spLocks noChangeArrowheads="1"/>
          </p:cNvSpPr>
          <p:nvPr/>
        </p:nvSpPr>
        <p:spPr>
          <a:xfrm>
            <a:off x="646220" y="1733552"/>
            <a:ext cx="10899560" cy="158591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化学键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(chemical bond)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：分子或晶体中相邻两原子或离子间的强烈作用力，成键能量约为几十到几百千焦每摩（通常认为聚合体的能量低于原来原子或离子约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 kJ/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时，形成了化学键）。</a:t>
            </a:r>
          </a:p>
        </p:txBody>
      </p:sp>
      <p:sp>
        <p:nvSpPr>
          <p:cNvPr id="33" name="标题 32">
            <a:extLst>
              <a:ext uri="{FF2B5EF4-FFF2-40B4-BE49-F238E27FC236}">
                <a16:creationId xmlns:a16="http://schemas.microsoft.com/office/drawing/2014/main" id="{A0A556A4-4EEA-4B8F-A979-531ED11D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/>
              <a:t>共价键与分子间力</a:t>
            </a:r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9F7DCF6-F1E1-479D-97E2-63ED2E49F4BD}"/>
              </a:ext>
            </a:extLst>
          </p:cNvPr>
          <p:cNvGrpSpPr/>
          <p:nvPr/>
        </p:nvGrpSpPr>
        <p:grpSpPr>
          <a:xfrm>
            <a:off x="2868613" y="3796000"/>
            <a:ext cx="6454775" cy="2422524"/>
            <a:chOff x="971550" y="3538538"/>
            <a:chExt cx="6454775" cy="2422524"/>
          </a:xfrm>
        </p:grpSpPr>
        <p:grpSp>
          <p:nvGrpSpPr>
            <p:cNvPr id="23" name="Group 4">
              <a:extLst>
                <a:ext uri="{FF2B5EF4-FFF2-40B4-BE49-F238E27FC236}">
                  <a16:creationId xmlns:a16="http://schemas.microsoft.com/office/drawing/2014/main" id="{70AF9B06-9C6C-4A91-8681-05A7BE4E7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550" y="3538538"/>
              <a:ext cx="6454775" cy="2422524"/>
              <a:chOff x="-91" y="-158"/>
              <a:chExt cx="4066" cy="1526"/>
            </a:xfrm>
          </p:grpSpPr>
          <p:grpSp>
            <p:nvGrpSpPr>
              <p:cNvPr id="24" name="Group 5">
                <a:extLst>
                  <a:ext uri="{FF2B5EF4-FFF2-40B4-BE49-F238E27FC236}">
                    <a16:creationId xmlns:a16="http://schemas.microsoft.com/office/drawing/2014/main" id="{3559EFA4-6070-4CEF-9BDF-7CADB5E1E4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91" y="-158"/>
                <a:ext cx="2994" cy="1526"/>
                <a:chOff x="-91" y="-158"/>
                <a:chExt cx="2994" cy="1526"/>
              </a:xfrm>
            </p:grpSpPr>
            <p:sp>
              <p:nvSpPr>
                <p:cNvPr id="28" name="Text Box 5">
                  <a:extLst>
                    <a:ext uri="{FF2B5EF4-FFF2-40B4-BE49-F238E27FC236}">
                      <a16:creationId xmlns:a16="http://schemas.microsoft.com/office/drawing/2014/main" id="{CB7C8E82-52F4-4588-AF37-050B0552697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-91" y="461"/>
                  <a:ext cx="1539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chemical bond          </a:t>
                  </a:r>
                  <a:endPara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AutoShape 6">
                  <a:extLst>
                    <a:ext uri="{FF2B5EF4-FFF2-40B4-BE49-F238E27FC236}">
                      <a16:creationId xmlns:a16="http://schemas.microsoft.com/office/drawing/2014/main" id="{B0A8D733-BBF4-4AE0-926B-C4FF081F8A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5" y="-13"/>
                  <a:ext cx="165" cy="1235"/>
                </a:xfrm>
                <a:prstGeom prst="leftBrace">
                  <a:avLst>
                    <a:gd name="adj1" fmla="val 39793"/>
                    <a:gd name="adj2" fmla="val 50000"/>
                  </a:avLst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Tx/>
                    <a:buNone/>
                  </a:pPr>
                  <a:endParaRPr lang="zh-CN" altLang="zh-CN" sz="240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Text Box 7">
                  <a:extLst>
                    <a:ext uri="{FF2B5EF4-FFF2-40B4-BE49-F238E27FC236}">
                      <a16:creationId xmlns:a16="http://schemas.microsoft.com/office/drawing/2014/main" id="{6877848E-B7D7-4417-B0E9-E1B8F63086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47" y="-158"/>
                  <a:ext cx="1056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离子键</a:t>
                  </a:r>
                </a:p>
              </p:txBody>
            </p:sp>
            <p:sp>
              <p:nvSpPr>
                <p:cNvPr id="31" name="Text Box 8">
                  <a:extLst>
                    <a:ext uri="{FF2B5EF4-FFF2-40B4-BE49-F238E27FC236}">
                      <a16:creationId xmlns:a16="http://schemas.microsoft.com/office/drawing/2014/main" id="{80538DB1-D184-4AFB-A05C-812E05819F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47" y="1077"/>
                  <a:ext cx="755" cy="2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zh-CN" sz="24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金属键</a:t>
                  </a:r>
                </a:p>
              </p:txBody>
            </p:sp>
          </p:grpSp>
          <p:sp>
            <p:nvSpPr>
              <p:cNvPr id="25" name="AutoShape 9">
                <a:extLst>
                  <a:ext uri="{FF2B5EF4-FFF2-40B4-BE49-F238E27FC236}">
                    <a16:creationId xmlns:a16="http://schemas.microsoft.com/office/drawing/2014/main" id="{6E31594E-E283-4F66-9A60-A6FD3B3C1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5" y="304"/>
                <a:ext cx="181" cy="602"/>
              </a:xfrm>
              <a:prstGeom prst="leftBrace">
                <a:avLst>
                  <a:gd name="adj1" fmla="val 25046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Tx/>
                  <a:buNone/>
                </a:pPr>
                <a:endParaRPr lang="zh-CN" altLang="zh-CN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 Box 10">
                <a:extLst>
                  <a:ext uri="{FF2B5EF4-FFF2-40B4-BE49-F238E27FC236}">
                    <a16:creationId xmlns:a16="http://schemas.microsoft.com/office/drawing/2014/main" id="{1CF801D7-69C5-4262-B87C-87F1138130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1" y="153"/>
                <a:ext cx="113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正常共价键</a:t>
                </a:r>
              </a:p>
            </p:txBody>
          </p:sp>
          <p:sp>
            <p:nvSpPr>
              <p:cNvPr id="27" name="Text Box 11">
                <a:extLst>
                  <a:ext uri="{FF2B5EF4-FFF2-40B4-BE49-F238E27FC236}">
                    <a16:creationId xmlns:a16="http://schemas.microsoft.com/office/drawing/2014/main" id="{BF11F657-B699-4C69-A119-AFF238F4F3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41" y="762"/>
                <a:ext cx="113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配位共价键 </a:t>
                </a: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A353078-2E2B-4D8E-964C-07BBF772A8F5}"/>
                </a:ext>
              </a:extLst>
            </p:cNvPr>
            <p:cNvSpPr/>
            <p:nvPr/>
          </p:nvSpPr>
          <p:spPr>
            <a:xfrm>
              <a:off x="4050330" y="4521497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共价键</a:t>
              </a:r>
              <a:endParaRPr lang="zh-CN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3394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1281501-59CC-4FC0-9984-C8DE5A4294C3}"/>
              </a:ext>
            </a:extLst>
          </p:cNvPr>
          <p:cNvSpPr txBox="1">
            <a:spLocks noChangeArrowheads="1"/>
          </p:cNvSpPr>
          <p:nvPr/>
        </p:nvSpPr>
        <p:spPr>
          <a:xfrm>
            <a:off x="2876826" y="5567755"/>
            <a:ext cx="5864778" cy="7130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p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en-US" altLang="zh-CN" sz="32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          </a:t>
            </a:r>
            <a:r>
              <a:rPr lang="en-US" altLang="zh-CN" sz="32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– </a:t>
            </a:r>
            <a:r>
              <a:rPr lang="en-US" altLang="zh-CN" sz="32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52" descr="图9">
            <a:extLst>
              <a:ext uri="{FF2B5EF4-FFF2-40B4-BE49-F238E27FC236}">
                <a16:creationId xmlns:a16="http://schemas.microsoft.com/office/drawing/2014/main" id="{EE7BB332-ECD4-4FC2-AAAD-D55681D88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5"/>
          <a:stretch/>
        </p:blipFill>
        <p:spPr bwMode="auto">
          <a:xfrm>
            <a:off x="2596896" y="701727"/>
            <a:ext cx="6424639" cy="4576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237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G12_28">
            <a:extLst>
              <a:ext uri="{FF2B5EF4-FFF2-40B4-BE49-F238E27FC236}">
                <a16:creationId xmlns:a16="http://schemas.microsoft.com/office/drawing/2014/main" id="{7955CB53-0CE1-4BE5-9BF6-EAB3217B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306" y="1501239"/>
            <a:ext cx="1984828" cy="186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6D16CC07-EBEB-41C8-B161-A8A5DB8E85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217140"/>
              </p:ext>
            </p:extLst>
          </p:nvPr>
        </p:nvGraphicFramePr>
        <p:xfrm>
          <a:off x="6096000" y="1413866"/>
          <a:ext cx="3087231" cy="2043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" name="Image" r:id="rId4" imgW="4990476" imgH="3301587" progId="">
                  <p:embed/>
                </p:oleObj>
              </mc:Choice>
              <mc:Fallback>
                <p:oleObj name="Image" r:id="rId4" imgW="4990476" imgH="3301587" progId="">
                  <p:embed/>
                  <p:pic>
                    <p:nvPicPr>
                      <p:cNvPr id="0" name="Picture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413866"/>
                        <a:ext cx="3087231" cy="20434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6B26088B-8FD1-4E24-A4FA-680EDCF124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17923"/>
              </p:ext>
            </p:extLst>
          </p:nvPr>
        </p:nvGraphicFramePr>
        <p:xfrm>
          <a:off x="2892202" y="1561703"/>
          <a:ext cx="2319338" cy="1672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" name="Image" r:id="rId6" imgW="4101587" imgH="2958730" progId="">
                  <p:embed/>
                </p:oleObj>
              </mc:Choice>
              <mc:Fallback>
                <p:oleObj name="Image" r:id="rId6" imgW="4101587" imgH="2958730" progId="">
                  <p:embed/>
                  <p:pic>
                    <p:nvPicPr>
                      <p:cNvPr id="0" name="Picture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202" y="1561703"/>
                        <a:ext cx="2319338" cy="16728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>
            <a:extLst>
              <a:ext uri="{FF2B5EF4-FFF2-40B4-BE49-F238E27FC236}">
                <a16:creationId xmlns:a16="http://schemas.microsoft.com/office/drawing/2014/main" id="{D34ECCEF-2111-4874-9AE1-2F9F9FD387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2568657"/>
              </p:ext>
            </p:extLst>
          </p:nvPr>
        </p:nvGraphicFramePr>
        <p:xfrm>
          <a:off x="302779" y="1633995"/>
          <a:ext cx="2319337" cy="160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name="Image" r:id="rId8" imgW="3326984" imgH="2298413" progId="">
                  <p:embed/>
                </p:oleObj>
              </mc:Choice>
              <mc:Fallback>
                <p:oleObj name="Image" r:id="rId8" imgW="3326984" imgH="2298413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79" y="1633995"/>
                        <a:ext cx="2319337" cy="160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1">
            <a:extLst>
              <a:ext uri="{FF2B5EF4-FFF2-40B4-BE49-F238E27FC236}">
                <a16:creationId xmlns:a16="http://schemas.microsoft.com/office/drawing/2014/main" id="{81013124-8C6C-4140-A0F0-2FB14308D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42" y="474283"/>
            <a:ext cx="2087562" cy="70643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</a:rPr>
              <a:t>定域</a:t>
            </a:r>
            <a:r>
              <a:rPr lang="zh-CN" altLang="en-US" sz="3600" b="1" i="1" dirty="0">
                <a:solidFill>
                  <a:prstClr val="white"/>
                </a:solidFill>
                <a:sym typeface="Symbol" pitchFamily="18" charset="2"/>
              </a:rPr>
              <a:t> </a:t>
            </a:r>
            <a:r>
              <a:rPr lang="zh-CN" altLang="en-US" sz="3600" b="1" dirty="0">
                <a:solidFill>
                  <a:prstClr val="white"/>
                </a:solidFill>
              </a:rPr>
              <a:t>键</a:t>
            </a:r>
            <a:endParaRPr lang="en-US" altLang="zh-CN" sz="3600" b="1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1DBB56-CE63-4381-B037-EB4AE7681D31}"/>
              </a:ext>
            </a:extLst>
          </p:cNvPr>
          <p:cNvGrpSpPr/>
          <p:nvPr/>
        </p:nvGrpSpPr>
        <p:grpSpPr>
          <a:xfrm>
            <a:off x="7316617" y="474283"/>
            <a:ext cx="3389853" cy="706437"/>
            <a:chOff x="418667" y="2934087"/>
            <a:chExt cx="3389853" cy="706437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1A6A2BF-D25E-47AC-96CF-98C61001E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667" y="2934087"/>
              <a:ext cx="3389853" cy="706437"/>
            </a:xfrm>
            <a:prstGeom prst="rect">
              <a:avLst/>
            </a:prstGeom>
            <a:ln/>
            <a:extLst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342900" indent="-342900" fontAlgn="base">
                <a:spcBef>
                  <a:spcPct val="20000"/>
                </a:spcBef>
                <a:spcAft>
                  <a:spcPct val="0"/>
                </a:spcAft>
              </a:pPr>
              <a:r>
                <a:rPr lang="zh-CN" altLang="en-US" sz="3600" b="1" dirty="0">
                  <a:solidFill>
                    <a:prstClr val="white"/>
                  </a:solidFill>
                </a:rPr>
                <a:t>离域</a:t>
              </a:r>
              <a:r>
                <a:rPr lang="zh-CN" altLang="en-US" sz="3600" b="1" i="1" dirty="0">
                  <a:solidFill>
                    <a:prstClr val="white"/>
                  </a:solidFill>
                  <a:sym typeface="Symbol" pitchFamily="18" charset="2"/>
                </a:rPr>
                <a:t> </a:t>
              </a:r>
              <a:r>
                <a:rPr lang="zh-CN" altLang="en-US" sz="3600" b="1" dirty="0">
                  <a:solidFill>
                    <a:prstClr val="white"/>
                  </a:solidFill>
                </a:rPr>
                <a:t>键：</a:t>
              </a:r>
              <a:endParaRPr lang="en-US" altLang="zh-CN" sz="3600" b="1" i="1" baseline="30000" dirty="0">
                <a:solidFill>
                  <a:prstClr val="white"/>
                </a:solidFill>
                <a:sym typeface="Symbol" pitchFamily="18" charset="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B202AA8-B295-4E16-B831-E064FF636CE4}"/>
                    </a:ext>
                  </a:extLst>
                </p:cNvPr>
                <p:cNvSpPr txBox="1"/>
                <p:nvPr/>
              </p:nvSpPr>
              <p:spPr>
                <a:xfrm>
                  <a:off x="2913641" y="2971817"/>
                  <a:ext cx="537043" cy="5950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zh-CN" altLang="en-US" sz="36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36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b>
                            <m:r>
                              <a:rPr lang="zh-CN" altLang="en-US" sz="3600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b>
                          <m:sup>
                            <m:r>
                              <a:rPr lang="zh-CN" altLang="en-US" sz="3600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</m:sup>
                        </m:sSubSup>
                      </m:oMath>
                    </m:oMathPara>
                  </a14:m>
                  <a:endParaRPr lang="zh-CN" altLang="en-US" sz="36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FB202AA8-B295-4E16-B831-E064FF636C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3641" y="2971817"/>
                  <a:ext cx="537043" cy="595035"/>
                </a:xfrm>
                <a:prstGeom prst="rect">
                  <a:avLst/>
                </a:prstGeom>
                <a:blipFill>
                  <a:blip r:embed="rId10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F5E9B18-ED90-4297-A4B4-3E1A854E2A1B}"/>
                  </a:ext>
                </a:extLst>
              </p:cNvPr>
              <p:cNvSpPr txBox="1"/>
              <p:nvPr/>
            </p:nvSpPr>
            <p:spPr>
              <a:xfrm>
                <a:off x="923803" y="4173857"/>
                <a:ext cx="496801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en-US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altLang="zh-CN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  <m:sup>
                        <m:r>
                          <a:rPr lang="en-US" altLang="zh-CN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  <m:r>
                      <a:rPr lang="en-US" altLang="zh-CN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4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en-US" altLang="zh-CN" sz="36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原子轨道数，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电子数</a:t>
                </a:r>
                <a:endParaRPr lang="zh-CN" altLang="en-US" sz="36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xmlns="" id="{0F5E9B18-ED90-4297-A4B4-3E1A854E2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03" y="4173857"/>
                <a:ext cx="4968011" cy="553998"/>
              </a:xfrm>
              <a:prstGeom prst="rect">
                <a:avLst/>
              </a:prstGeom>
              <a:blipFill>
                <a:blip r:embed="rId11" cstate="print"/>
                <a:stretch>
                  <a:fillRect t="-2198" r="-1472" b="-32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2E884AD3-BBF7-4FC4-9CE6-631D91B199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20" y="4808468"/>
            <a:ext cx="4806024" cy="17149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9A13E61-86D8-4279-9FD3-B1DB09F8F7D8}"/>
                  </a:ext>
                </a:extLst>
              </p:cNvPr>
              <p:cNvSpPr/>
              <p:nvPr/>
            </p:nvSpPr>
            <p:spPr>
              <a:xfrm>
                <a:off x="7852679" y="5324298"/>
                <a:ext cx="848246" cy="683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3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6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altLang="zh-CN" sz="3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36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9A13E61-86D8-4279-9FD3-B1DB09F8F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679" y="5324298"/>
                <a:ext cx="848246" cy="683264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37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FE9400D-CB9F-4348-8C55-D50828464B7E}"/>
              </a:ext>
            </a:extLst>
          </p:cNvPr>
          <p:cNvSpPr txBox="1">
            <a:spLocks noChangeArrowheads="1"/>
          </p:cNvSpPr>
          <p:nvPr/>
        </p:nvSpPr>
        <p:spPr>
          <a:xfrm>
            <a:off x="725983" y="136361"/>
            <a:ext cx="10886010" cy="40805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离域 </a:t>
            </a:r>
            <a:r>
              <a:rPr kumimoji="1" lang="zh-CN" altLang="en-US" sz="32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 </a:t>
            </a:r>
            <a:r>
              <a:rPr kumimoji="1"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键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的形成条件：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00FF"/>
              </a:buClr>
              <a:buFont typeface="微软雅黑" panose="020B0503020204020204" pitchFamily="34" charset="-122"/>
              <a:buChar char="→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有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相互平行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的</a:t>
            </a:r>
            <a:r>
              <a:rPr kumimoji="1" lang="en-US" altLang="en-US" i="1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p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轨道 (或</a:t>
            </a:r>
            <a:r>
              <a:rPr kumimoji="1"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d </a:t>
            </a:r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轨道，或</a:t>
            </a:r>
            <a:r>
              <a:rPr kumimoji="1"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p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, </a:t>
            </a:r>
            <a:r>
              <a:rPr kumimoji="1"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d </a:t>
            </a:r>
            <a:r>
              <a:rPr kumimoji="1"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轨道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)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Monotype Sorts" pitchFamily="2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00FF"/>
              </a:buClr>
              <a:buFont typeface="微软雅黑" panose="020B0503020204020204" pitchFamily="34" charset="-122"/>
              <a:buChar char="→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参与成键电子数目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小于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轨道数目的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2倍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Monotype Sorts" pitchFamily="2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00FF"/>
              </a:buClr>
              <a:buFont typeface="微软雅黑" panose="020B0503020204020204" pitchFamily="34" charset="-122"/>
              <a:buChar char="→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形成大</a:t>
            </a:r>
            <a:r>
              <a:rPr kumimoji="1"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键的原子轨道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能量相近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。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Monotype Sorts" pitchFamily="2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rgbClr val="0000FF"/>
              </a:buClr>
              <a:buFont typeface="微软雅黑" panose="020B0503020204020204" pitchFamily="34" charset="-122"/>
              <a:buChar char="→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1985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年，发现“富勒烯”（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C</a:t>
            </a:r>
            <a:r>
              <a: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60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C</a:t>
            </a:r>
            <a:r>
              <a: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70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、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C</a:t>
            </a:r>
            <a:r>
              <a:rPr kumimoji="1"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140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…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），使大</a:t>
            </a:r>
            <a:r>
              <a:rPr kumimoji="1" lang="zh-CN" altLang="en-US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键形成条件放宽。    </a:t>
            </a:r>
          </a:p>
        </p:txBody>
      </p:sp>
      <p:pic>
        <p:nvPicPr>
          <p:cNvPr id="3" name="Picture 13" descr="FG11_33b">
            <a:extLst>
              <a:ext uri="{FF2B5EF4-FFF2-40B4-BE49-F238E27FC236}">
                <a16:creationId xmlns:a16="http://schemas.microsoft.com/office/drawing/2014/main" id="{CACB0C41-E08C-4F42-A6CA-E5F74190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742" y="4344433"/>
            <a:ext cx="2693987" cy="222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 descr="che01">
            <a:hlinkClick r:id="rId3"/>
            <a:extLst>
              <a:ext uri="{FF2B5EF4-FFF2-40B4-BE49-F238E27FC236}">
                <a16:creationId xmlns:a16="http://schemas.microsoft.com/office/drawing/2014/main" id="{388CD721-4FF9-452B-A529-B3D34A503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19" y="4344433"/>
            <a:ext cx="2106049" cy="214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F75198-D829-45BF-84D8-6ED88D4A978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3186" y="4093734"/>
            <a:ext cx="3299481" cy="247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11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C8508F68-1F70-4DEE-868C-1AEBFCF02A3C}"/>
              </a:ext>
            </a:extLst>
          </p:cNvPr>
          <p:cNvSpPr txBox="1">
            <a:spLocks noChangeArrowheads="1"/>
          </p:cNvSpPr>
          <p:nvPr/>
        </p:nvSpPr>
        <p:spPr>
          <a:xfrm>
            <a:off x="1115614" y="1318842"/>
            <a:ext cx="8161551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[Re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Ⅲ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　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Re-Re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键长　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224pm</a:t>
            </a:r>
          </a:p>
          <a:p>
            <a:pPr>
              <a:lnSpc>
                <a:spcPct val="120000"/>
              </a:lnSpc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（金属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晶体中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Re-Re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键长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275pm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   </a:t>
            </a:r>
            <a:endParaRPr lang="zh-CN" altLang="en-US" b="1" baseline="30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27CA5F23-B7EA-41B7-96CF-47BB04960F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192605"/>
              </p:ext>
            </p:extLst>
          </p:nvPr>
        </p:nvGraphicFramePr>
        <p:xfrm>
          <a:off x="4136497" y="2663301"/>
          <a:ext cx="4025537" cy="3883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Image" r:id="rId3" imgW="2514286" imgH="2425397" progId="">
                  <p:embed/>
                </p:oleObj>
              </mc:Choice>
              <mc:Fallback>
                <p:oleObj name="Image" r:id="rId3" imgW="2514286" imgH="2425397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6497" y="2663301"/>
                        <a:ext cx="4025537" cy="38838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3C59E03E-941C-4A5E-BC64-72A9B27F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924" y="387630"/>
            <a:ext cx="8686800" cy="57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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原子轨道以“面对面”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方式重叠成键</a:t>
            </a:r>
          </a:p>
        </p:txBody>
      </p:sp>
      <p:pic>
        <p:nvPicPr>
          <p:cNvPr id="7" name="Picture 56" descr="04_150_C">
            <a:extLst>
              <a:ext uri="{FF2B5EF4-FFF2-40B4-BE49-F238E27FC236}">
                <a16:creationId xmlns:a16="http://schemas.microsoft.com/office/drawing/2014/main" id="{41CD9874-53E1-4EFD-9E56-DBF2242AF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45040" y="3671325"/>
            <a:ext cx="1987806" cy="1890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1209E7-00F4-42CD-A464-E4CDBF64F1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685" y="3671325"/>
            <a:ext cx="2118160" cy="18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0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3">
            <a:extLst>
              <a:ext uri="{FF2B5EF4-FFF2-40B4-BE49-F238E27FC236}">
                <a16:creationId xmlns:a16="http://schemas.microsoft.com/office/drawing/2014/main" id="{3C3D3361-43BD-42A5-BD0B-CEC07DD2BCBD}"/>
              </a:ext>
            </a:extLst>
          </p:cNvPr>
          <p:cNvSpPr txBox="1">
            <a:spLocks/>
          </p:cNvSpPr>
          <p:nvPr/>
        </p:nvSpPr>
        <p:spPr>
          <a:xfrm>
            <a:off x="807128" y="1166018"/>
            <a:ext cx="10577744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当两个成键的原子形成化学键时，若共用电子对不是分别由成键原于双方提供，而只由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某一方面单独提供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时，所形成的共价键称为“配位键”。用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    表示电对提供的方向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配位键形成了一大类化合物，称为“配位化合物”或“配合物”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3B628-F586-43B5-843A-AF06B8D53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374" y="3341479"/>
            <a:ext cx="15906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2">
            <a:extLst>
              <a:ext uri="{FF2B5EF4-FFF2-40B4-BE49-F238E27FC236}">
                <a16:creationId xmlns:a16="http://schemas.microsoft.com/office/drawing/2014/main" id="{C6171C12-8234-467C-80AF-0167CFAF4A7C}"/>
              </a:ext>
            </a:extLst>
          </p:cNvPr>
          <p:cNvSpPr txBox="1">
            <a:spLocks/>
          </p:cNvSpPr>
          <p:nvPr/>
        </p:nvSpPr>
        <p:spPr>
          <a:xfrm>
            <a:off x="1981200" y="202068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配位键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8B408F-2220-44BD-BD63-8B91CF3FA15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36520" y="5032513"/>
            <a:ext cx="3652839" cy="15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14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>
            <a:extLst>
              <a:ext uri="{FF2B5EF4-FFF2-40B4-BE49-F238E27FC236}">
                <a16:creationId xmlns:a16="http://schemas.microsoft.com/office/drawing/2014/main" id="{1802D9A2-F152-4F3B-9B45-45FB4EEDF708}"/>
              </a:ext>
            </a:extLst>
          </p:cNvPr>
          <p:cNvSpPr txBox="1">
            <a:spLocks noChangeArrowheads="1"/>
          </p:cNvSpPr>
          <p:nvPr/>
        </p:nvSpPr>
        <p:spPr>
          <a:xfrm>
            <a:off x="2387600" y="620713"/>
            <a:ext cx="7416800" cy="6953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化学键的键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</a:p>
        </p:txBody>
      </p:sp>
      <p:sp>
        <p:nvSpPr>
          <p:cNvPr id="3" name="Rectangle 1027">
            <a:extLst>
              <a:ext uri="{FF2B5EF4-FFF2-40B4-BE49-F238E27FC236}">
                <a16:creationId xmlns:a16="http://schemas.microsoft.com/office/drawing/2014/main" id="{DE998999-3ED5-42AB-8CB0-EEE26AF6C27F}"/>
              </a:ext>
            </a:extLst>
          </p:cNvPr>
          <p:cNvSpPr txBox="1">
            <a:spLocks noChangeArrowheads="1"/>
          </p:cNvSpPr>
          <p:nvPr/>
        </p:nvSpPr>
        <p:spPr>
          <a:xfrm>
            <a:off x="1315730" y="1610603"/>
            <a:ext cx="8229600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键能（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Bond energy, B.E.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键长（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Bond length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键角（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Bond angle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键极性</a:t>
            </a:r>
            <a:r>
              <a:rPr lang="zh-CN" altLang="en-US" sz="3600" dirty="0">
                <a:solidFill>
                  <a:schemeClr val="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(Bond polarity)</a:t>
            </a:r>
            <a:endParaRPr lang="en-US" altLang="zh-CN" sz="3600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键级（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Bond order,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分子轨道法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50938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B0424D6B-7D3F-46BE-BD06-0CBF0CB6F39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004899" y="1442723"/>
                <a:ext cx="10182201" cy="48244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Font typeface="Arial" panose="020B0604020202020204" pitchFamily="34" charset="0"/>
                  <a:buNone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在标准状态及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298 K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，将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1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mol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理想气体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AB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分子（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、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B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为原子或原子团）中的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A-B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键拆开成气态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B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所需要的能量，称为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AB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键的键能。符号</a:t>
                </a:r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E</a:t>
                </a:r>
                <a:r>
                  <a:rPr lang="en-US" altLang="zh-CN" sz="24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A-B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，量纲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kJ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  <a:sym typeface="Symbol" panose="05050102010706020507" pitchFamily="18" charset="2"/>
                  </a:rPr>
                  <a:t>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mol</a:t>
                </a:r>
                <a:r>
                  <a:rPr lang="en-US" altLang="zh-CN" sz="24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-1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AB</a:t>
                </a:r>
                <a:r>
                  <a:rPr lang="zh-CN" altLang="en-US" dirty="0">
                    <a:latin typeface="Times New Roman" pitchFamily="18" charset="0"/>
                    <a:cs typeface="Times New Roman" pitchFamily="18" charset="0"/>
                  </a:rPr>
                  <a:t>键解离能</a:t>
                </a:r>
                <a:endParaRPr lang="en-US" altLang="zh-CN" b="1" dirty="0">
                  <a:latin typeface="Times New Roman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zh-CN" b="1" dirty="0">
                    <a:latin typeface="Times New Roman" pitchFamily="18" charset="0"/>
                  </a:rPr>
                  <a:t>           AB(g)→A(g) + B(g)             </a:t>
                </a:r>
                <a:r>
                  <a:rPr lang="en-US" altLang="zh-CN" i="1" dirty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zh-CN" baseline="-25000" dirty="0">
                    <a:latin typeface="Times New Roman" pitchFamily="18" charset="0"/>
                    <a:cs typeface="Times New Roman" pitchFamily="18" charset="0"/>
                  </a:rPr>
                  <a:t>A-B </a:t>
                </a:r>
                <a:r>
                  <a:rPr lang="en-US" altLang="zh-CN" b="1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𝒓</m:t>
                        </m:r>
                      </m:sub>
                    </m:sSub>
                    <m:sSubSup>
                      <m:sSub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𝑼</m:t>
                        </m:r>
                      </m:e>
                      <m:sub>
                        <m:r>
                          <a:rPr lang="en-US" altLang="zh-CN" b="1" i="1" smtClean="0">
                            <a:latin typeface="Cambria Math"/>
                          </a:rPr>
                          <m:t>𝒎</m:t>
                        </m:r>
                      </m:sub>
                      <m:sup>
                        <m:r>
                          <a:rPr lang="en-US" altLang="zh-CN" b="1" i="1" smtClean="0">
                            <a:latin typeface="Cambria Math"/>
                            <a:ea typeface="Cambria Math"/>
                          </a:rPr>
                          <m:t>⊖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/>
                          </a:rPr>
                          <m:t>   </m:t>
                        </m:r>
                      </m:sup>
                    </m:sSubSup>
                  </m:oMath>
                </a14:m>
                <a:r>
                  <a:rPr lang="en-US" altLang="zh-CN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    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/>
                          </a:rPr>
                          <m:t>𝚫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𝒓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𝑯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𝒎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⊖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dirty="0">
                    <a:latin typeface="宋体" pitchFamily="2" charset="-122"/>
                  </a:rPr>
                  <a:t>                                   </a:t>
                </a:r>
                <a:r>
                  <a:rPr lang="zh-CN" altLang="en-US" dirty="0">
                    <a:latin typeface="宋体" pitchFamily="2" charset="-122"/>
                  </a:rPr>
                  <a:t>键能     键焓</a:t>
                </a:r>
                <a:endParaRPr lang="en-US" altLang="zh-CN" dirty="0">
                  <a:latin typeface="宋体" pitchFamily="2" charset="-122"/>
                </a:endParaRPr>
              </a:p>
              <a:p>
                <a:pPr>
                  <a:buFont typeface="Arial" panose="020B0604020202020204" pitchFamily="34" charset="0"/>
                  <a:buNone/>
                </a:pPr>
                <a:r>
                  <a:rPr lang="en-US" altLang="zh-CN" i="1" dirty="0">
                    <a:latin typeface="Times New Roman" pitchFamily="18" charset="0"/>
                    <a:cs typeface="Times New Roman" pitchFamily="18" charset="0"/>
                  </a:rPr>
                  <a:t>E</a:t>
                </a:r>
                <a:r>
                  <a:rPr lang="en-US" altLang="zh-CN" baseline="-25000" dirty="0">
                    <a:latin typeface="Times New Roman" pitchFamily="18" charset="0"/>
                    <a:cs typeface="Times New Roman" pitchFamily="18" charset="0"/>
                  </a:rPr>
                  <a:t>A-B </a:t>
                </a:r>
                <a:r>
                  <a:rPr lang="zh-CN" altLang="en-US" dirty="0"/>
                  <a:t>越大</a:t>
                </a:r>
                <a:r>
                  <a:rPr lang="zh-CN" altLang="en-US" b="1" dirty="0"/>
                  <a:t>，键越强度</a:t>
                </a:r>
                <a:endParaRPr lang="en-US" altLang="zh-CN" b="1" dirty="0"/>
              </a:p>
            </p:txBody>
          </p:sp>
        </mc:Choice>
        <mc:Fallback xmlns="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0424D6B-7D3F-46BE-BD06-0CBF0CB6F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99" y="1442723"/>
                <a:ext cx="10182201" cy="4824413"/>
              </a:xfrm>
              <a:prstGeom prst="rect">
                <a:avLst/>
              </a:prstGeom>
              <a:blipFill>
                <a:blip r:embed="rId2" cstate="print"/>
                <a:stretch>
                  <a:fillRect l="-1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1">
            <a:extLst>
              <a:ext uri="{FF2B5EF4-FFF2-40B4-BE49-F238E27FC236}">
                <a16:creationId xmlns:a16="http://schemas.microsoft.com/office/drawing/2014/main" id="{124FDEF3-BC79-499A-9585-F4C43BAB7012}"/>
              </a:ext>
            </a:extLst>
          </p:cNvPr>
          <p:cNvSpPr txBox="1">
            <a:spLocks/>
          </p:cNvSpPr>
          <p:nvPr/>
        </p:nvSpPr>
        <p:spPr>
          <a:xfrm>
            <a:off x="539552" y="299723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键能</a:t>
            </a:r>
          </a:p>
        </p:txBody>
      </p:sp>
    </p:spTree>
    <p:extLst>
      <p:ext uri="{BB962C8B-B14F-4D97-AF65-F5344CB8AC3E}">
        <p14:creationId xmlns:p14="http://schemas.microsoft.com/office/powerpoint/2010/main" val="148021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4">
            <a:extLst>
              <a:ext uri="{FF2B5EF4-FFF2-40B4-BE49-F238E27FC236}">
                <a16:creationId xmlns:a16="http://schemas.microsoft.com/office/drawing/2014/main" id="{A9082AB4-E998-4A8F-9124-E47B66A2AF80}"/>
              </a:ext>
            </a:extLst>
          </p:cNvPr>
          <p:cNvSpPr txBox="1">
            <a:spLocks/>
          </p:cNvSpPr>
          <p:nvPr/>
        </p:nvSpPr>
        <p:spPr>
          <a:xfrm>
            <a:off x="326574" y="202068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键能与键的解离能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A222D0D8-7401-41FC-8949-8FE4B7EEF9A4}"/>
              </a:ext>
            </a:extLst>
          </p:cNvPr>
          <p:cNvSpPr txBox="1">
            <a:spLocks/>
          </p:cNvSpPr>
          <p:nvPr/>
        </p:nvSpPr>
        <p:spPr>
          <a:xfrm>
            <a:off x="842639" y="1493669"/>
            <a:ext cx="10506722" cy="29185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多原子分子，分子中含有多个相同的键，键能则是这些键解离能的平均值。如甲烷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CH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、氨气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NH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同种键在不同分子中的键的解离能也不尽相同，与分子中的其他原子有关。如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H-O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键键的解离能在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不同。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A13BBA-A704-4E81-870E-DF97F284FADC}"/>
              </a:ext>
            </a:extLst>
          </p:cNvPr>
          <p:cNvSpPr/>
          <p:nvPr/>
        </p:nvSpPr>
        <p:spPr>
          <a:xfrm>
            <a:off x="1626094" y="5098576"/>
            <a:ext cx="8939813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</a:rPr>
              <a:t>键能是该键在不同化合物中的解离能</a:t>
            </a:r>
            <a:r>
              <a:rPr lang="zh-CN" altLang="en-US" sz="3600" b="1" dirty="0">
                <a:solidFill>
                  <a:srgbClr val="FFFF00"/>
                </a:solidFill>
              </a:rPr>
              <a:t>平均值</a:t>
            </a:r>
          </a:p>
        </p:txBody>
      </p:sp>
    </p:spTree>
    <p:extLst>
      <p:ext uri="{BB962C8B-B14F-4D97-AF65-F5344CB8AC3E}">
        <p14:creationId xmlns:p14="http://schemas.microsoft.com/office/powerpoint/2010/main" val="283727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43DC5-6A05-46EC-B591-AD67BEC28539}"/>
              </a:ext>
            </a:extLst>
          </p:cNvPr>
          <p:cNvSpPr txBox="1">
            <a:spLocks/>
          </p:cNvSpPr>
          <p:nvPr/>
        </p:nvSpPr>
        <p:spPr>
          <a:xfrm>
            <a:off x="661203" y="265443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DD18-ECBE-439C-9C39-E9553874FC0E}"/>
              </a:ext>
            </a:extLst>
          </p:cNvPr>
          <p:cNvSpPr txBox="1">
            <a:spLocks/>
          </p:cNvSpPr>
          <p:nvPr/>
        </p:nvSpPr>
        <p:spPr>
          <a:xfrm>
            <a:off x="2629019" y="322643"/>
            <a:ext cx="8229600" cy="14875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成键两原子核之间的平衡距离</a:t>
            </a:r>
            <a:b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键长越长键越弱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F782E8-CC35-4AD1-A5DA-9278B553EDB0}"/>
              </a:ext>
            </a:extLst>
          </p:cNvPr>
          <p:cNvSpPr/>
          <p:nvPr/>
        </p:nvSpPr>
        <p:spPr>
          <a:xfrm>
            <a:off x="661203" y="2695291"/>
            <a:ext cx="18309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  </a:t>
            </a:r>
            <a:r>
              <a:rPr lang="zh-CN" altLang="en-US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键角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8CEE5D9-87EB-46CE-8F16-B9808C1DF136}"/>
              </a:ext>
            </a:extLst>
          </p:cNvPr>
          <p:cNvCxnSpPr/>
          <p:nvPr/>
        </p:nvCxnSpPr>
        <p:spPr>
          <a:xfrm>
            <a:off x="767155" y="2155548"/>
            <a:ext cx="5976664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513E3C4-414E-4B3C-9FB7-B12B4346F65E}"/>
              </a:ext>
            </a:extLst>
          </p:cNvPr>
          <p:cNvSpPr txBox="1">
            <a:spLocks/>
          </p:cNvSpPr>
          <p:nvPr/>
        </p:nvSpPr>
        <p:spPr bwMode="auto">
          <a:xfrm>
            <a:off x="2631743" y="2609063"/>
            <a:ext cx="822960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键与键之间的夹角</a:t>
            </a:r>
            <a:br>
              <a:rPr lang="en-US" altLang="zh-CN" dirty="0">
                <a:solidFill>
                  <a:srgbClr val="0975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键角越小键之间的排斥越强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6B65CE83-142C-4CD5-BFF5-39EF8E7CA0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340597"/>
              </p:ext>
            </p:extLst>
          </p:nvPr>
        </p:nvGraphicFramePr>
        <p:xfrm>
          <a:off x="2313525" y="4286713"/>
          <a:ext cx="8011207" cy="2245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Image" r:id="rId3" imgW="8101587" imgH="2514286" progId="">
                  <p:embed/>
                </p:oleObj>
              </mc:Choice>
              <mc:Fallback>
                <p:oleObj name="Image" r:id="rId3" imgW="8101587" imgH="2514286" progId="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3525" y="4286713"/>
                        <a:ext cx="8011207" cy="22455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577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43DC5-6A05-46EC-B591-AD67BEC28539}"/>
              </a:ext>
            </a:extLst>
          </p:cNvPr>
          <p:cNvSpPr txBox="1">
            <a:spLocks/>
          </p:cNvSpPr>
          <p:nvPr/>
        </p:nvSpPr>
        <p:spPr>
          <a:xfrm>
            <a:off x="661203" y="36843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 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BDD18-ECBE-439C-9C39-E9553874FC0E}"/>
              </a:ext>
            </a:extLst>
          </p:cNvPr>
          <p:cNvSpPr txBox="1">
            <a:spLocks/>
          </p:cNvSpPr>
          <p:nvPr/>
        </p:nvSpPr>
        <p:spPr>
          <a:xfrm>
            <a:off x="1576678" y="879298"/>
            <a:ext cx="8229600" cy="742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键级反映键的强度，键级越高，键越牢固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DF782E8-CC35-4AD1-A5DA-9278B553EDB0}"/>
              </a:ext>
            </a:extLst>
          </p:cNvPr>
          <p:cNvSpPr/>
          <p:nvPr/>
        </p:nvSpPr>
        <p:spPr>
          <a:xfrm>
            <a:off x="661203" y="2311243"/>
            <a:ext cx="54216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  </a:t>
            </a:r>
            <a:r>
              <a:rPr lang="zh-CN" altLang="en-US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键的极性及键型过渡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8CEE5D9-87EB-46CE-8F16-B9808C1DF136}"/>
              </a:ext>
            </a:extLst>
          </p:cNvPr>
          <p:cNvCxnSpPr/>
          <p:nvPr/>
        </p:nvCxnSpPr>
        <p:spPr>
          <a:xfrm>
            <a:off x="795762" y="1881228"/>
            <a:ext cx="5976664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8E2ACD30-B283-401F-A551-02700A12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41760" r="29630" b="14555"/>
          <a:stretch>
            <a:fillRect/>
          </a:stretch>
        </p:blipFill>
        <p:spPr bwMode="auto">
          <a:xfrm>
            <a:off x="4706372" y="3287682"/>
            <a:ext cx="3024187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55B15303-1FDB-45DD-8176-779D312BE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3" t="44102" r="31387" b="19292"/>
          <a:stretch>
            <a:fillRect/>
          </a:stretch>
        </p:blipFill>
        <p:spPr bwMode="auto">
          <a:xfrm>
            <a:off x="1290479" y="3613120"/>
            <a:ext cx="288131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2BA6969B-61AA-479E-97E2-E968EA3753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562368"/>
              </p:ext>
            </p:extLst>
          </p:nvPr>
        </p:nvGraphicFramePr>
        <p:xfrm>
          <a:off x="7995735" y="3227050"/>
          <a:ext cx="2693601" cy="261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Image" r:id="rId5" imgW="5879365" imgH="5714286" progId="">
                  <p:embed/>
                </p:oleObj>
              </mc:Choice>
              <mc:Fallback>
                <p:oleObj name="Image" r:id="rId5" imgW="5879365" imgH="5714286" progId="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5735" y="3227050"/>
                        <a:ext cx="2693601" cy="2618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45FF9F9B-0030-4B61-B1E6-709EC728A708}"/>
              </a:ext>
            </a:extLst>
          </p:cNvPr>
          <p:cNvSpPr/>
          <p:nvPr/>
        </p:nvSpPr>
        <p:spPr>
          <a:xfrm>
            <a:off x="1754440" y="5839897"/>
            <a:ext cx="1633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Cl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共享电子对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6B7792-7AA9-4CEA-B1D0-E655A382E7CC}"/>
              </a:ext>
            </a:extLst>
          </p:cNvPr>
          <p:cNvSpPr/>
          <p:nvPr/>
        </p:nvSpPr>
        <p:spPr>
          <a:xfrm>
            <a:off x="8051152" y="5839897"/>
            <a:ext cx="29033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NaCl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电子对被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单方面占有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</a:t>
            </a:r>
            <a:endParaRPr lang="zh-CN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D0F729-5F89-479B-A214-31B91641B453}"/>
              </a:ext>
            </a:extLst>
          </p:cNvPr>
          <p:cNvSpPr/>
          <p:nvPr/>
        </p:nvSpPr>
        <p:spPr>
          <a:xfrm>
            <a:off x="5484931" y="604226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极性共价键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4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59E694C-5D2C-4281-AB3A-CFDECBF1554F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43810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/>
              <a:t>离子键</a:t>
            </a:r>
            <a:endParaRPr lang="zh-CN" altLang="en-US" sz="40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91DC9F-611E-49C6-B03D-2F852D5FD15E}"/>
              </a:ext>
            </a:extLst>
          </p:cNvPr>
          <p:cNvSpPr txBox="1">
            <a:spLocks noChangeArrowheads="1"/>
          </p:cNvSpPr>
          <p:nvPr/>
        </p:nvSpPr>
        <p:spPr>
          <a:xfrm>
            <a:off x="633363" y="1486473"/>
            <a:ext cx="9577437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1916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年，德国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Kossel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提出“</a:t>
            </a:r>
            <a:r>
              <a:rPr lang="zh-CN" altLang="en-US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离子键理论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”。</a:t>
            </a:r>
          </a:p>
          <a:p>
            <a:pPr>
              <a:buFontTx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graphicFrame>
        <p:nvGraphicFramePr>
          <p:cNvPr id="4" name="Object 1024">
            <a:extLst>
              <a:ext uri="{FF2B5EF4-FFF2-40B4-BE49-F238E27FC236}">
                <a16:creationId xmlns:a16="http://schemas.microsoft.com/office/drawing/2014/main" id="{99D5430D-1AC4-459B-893F-2B1338D90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142260"/>
              </p:ext>
            </p:extLst>
          </p:nvPr>
        </p:nvGraphicFramePr>
        <p:xfrm>
          <a:off x="539002" y="2247456"/>
          <a:ext cx="4038600" cy="246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Image" r:id="rId3" imgW="7668134" imgH="4681341" progId="">
                  <p:embed/>
                </p:oleObj>
              </mc:Choice>
              <mc:Fallback>
                <p:oleObj name="Image" r:id="rId3" imgW="7668134" imgH="4681341" progId="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002" y="2247456"/>
                        <a:ext cx="4038600" cy="246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57B50E9D-D07B-487D-A8BF-23F2FCFA070D}"/>
              </a:ext>
            </a:extLst>
          </p:cNvPr>
          <p:cNvSpPr/>
          <p:nvPr/>
        </p:nvSpPr>
        <p:spPr>
          <a:xfrm>
            <a:off x="4350111" y="2361698"/>
            <a:ext cx="3050835" cy="954107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altLang="zh-CN" sz="2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Na  → Na</a:t>
            </a:r>
            <a:r>
              <a:rPr lang="en-US" altLang="zh-CN" sz="2800" b="1" kern="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+</a:t>
            </a:r>
            <a:r>
              <a:rPr lang="en-US" altLang="zh-CN" sz="2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+ e</a:t>
            </a:r>
            <a:r>
              <a:rPr lang="en-US" altLang="zh-CN" sz="2800" b="1" kern="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</a:t>
            </a:r>
            <a:endParaRPr lang="en-US" altLang="zh-CN" sz="2800" b="1" kern="0" baseline="30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fontAlgn="base">
              <a:spcAft>
                <a:spcPct val="0"/>
              </a:spcAft>
            </a:pPr>
            <a:r>
              <a:rPr lang="en-US" altLang="zh-CN" sz="2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3s</a:t>
            </a:r>
            <a:r>
              <a:rPr lang="en-US" altLang="zh-CN" sz="2800" b="1" kern="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          </a:t>
            </a:r>
            <a:r>
              <a:rPr lang="en-US" altLang="zh-CN" sz="2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3s</a:t>
            </a:r>
            <a:r>
              <a:rPr lang="en-US" altLang="zh-CN" sz="2800" b="1" kern="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0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56AE5A-BAE4-48C1-BE2B-944F26F0CB3F}"/>
              </a:ext>
            </a:extLst>
          </p:cNvPr>
          <p:cNvSpPr/>
          <p:nvPr/>
        </p:nvSpPr>
        <p:spPr>
          <a:xfrm>
            <a:off x="7490282" y="2361698"/>
            <a:ext cx="4263743" cy="954107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Cl     +    e</a:t>
            </a:r>
            <a:r>
              <a:rPr lang="en-US" altLang="zh-CN" sz="2800" b="1" kern="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 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→ Cl</a:t>
            </a:r>
            <a:r>
              <a:rPr lang="en-US" altLang="zh-CN" sz="2800" b="1" kern="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 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3s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3p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                     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3s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3p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6 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601BCC-C782-491D-BD11-78515A020BA6}"/>
              </a:ext>
            </a:extLst>
          </p:cNvPr>
          <p:cNvSpPr/>
          <p:nvPr/>
        </p:nvSpPr>
        <p:spPr>
          <a:xfrm>
            <a:off x="4350111" y="3643320"/>
            <a:ext cx="3050835" cy="8925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Na</a:t>
            </a:r>
            <a:r>
              <a:rPr lang="en-US" altLang="zh-CN" sz="2800" b="1" kern="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+</a:t>
            </a:r>
            <a:r>
              <a:rPr lang="en-US" altLang="zh-CN" sz="2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2800" b="1" kern="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Cl</a:t>
            </a:r>
            <a:r>
              <a:rPr lang="en-US" altLang="zh-CN" sz="2800" b="1" kern="0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  </a:t>
            </a:r>
            <a:r>
              <a:rPr lang="en-US" altLang="zh-CN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静电引力</a:t>
            </a:r>
            <a:r>
              <a:rPr lang="en-US" altLang="zh-CN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离子化合物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6F01C9-A2A6-4726-88B6-42CD5F7E2051}"/>
              </a:ext>
            </a:extLst>
          </p:cNvPr>
          <p:cNvSpPr/>
          <p:nvPr/>
        </p:nvSpPr>
        <p:spPr>
          <a:xfrm>
            <a:off x="1721768" y="4985298"/>
            <a:ext cx="8748464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09758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由于原子间发生电子的转移，生成正、负离子，并通过静电库仑作用力作用而形成的化学键</a:t>
            </a:r>
            <a:endParaRPr lang="zh-CN" altLang="en-US" sz="3600" b="1" dirty="0">
              <a:solidFill>
                <a:srgbClr val="09758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335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BDB22E9-006B-440F-9002-1CC40208F4D7}"/>
              </a:ext>
            </a:extLst>
          </p:cNvPr>
          <p:cNvSpPr txBox="1">
            <a:spLocks noChangeArrowheads="1"/>
          </p:cNvSpPr>
          <p:nvPr/>
        </p:nvSpPr>
        <p:spPr>
          <a:xfrm>
            <a:off x="2415614" y="1179981"/>
            <a:ext cx="7185586" cy="3045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</a:t>
            </a:r>
            <a:r>
              <a:rPr lang="zh-CN" altLang="en-US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0,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非极性键，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正、负电荷重心重合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H-H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Cl-Cl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el-GR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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0,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极性键，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正、负电荷重心不重合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H-Cl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H-OH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O=C=O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H-CH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0501B5-C012-412E-B52E-7935261862A7}"/>
              </a:ext>
            </a:extLst>
          </p:cNvPr>
          <p:cNvSpPr/>
          <p:nvPr/>
        </p:nvSpPr>
        <p:spPr>
          <a:xfrm>
            <a:off x="855344" y="4225771"/>
            <a:ext cx="104813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电负性差越大，偏移程度也越大，离子键成分增多。</a:t>
            </a:r>
            <a:r>
              <a:rPr lang="en-US" altLang="zh-CN" sz="2400" dirty="0" err="1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CsF</a:t>
            </a:r>
            <a:r>
              <a:rPr lang="zh-CN" altLang="en-US" sz="2400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中共价键成分占</a:t>
            </a:r>
            <a:r>
              <a:rPr lang="en-US" altLang="zh-CN" sz="2400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8%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，可见在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离子键中总是存在共价键成份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。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只有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100%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的共价键而无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100%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离子键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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rPr>
              <a:t>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= 1.7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，离子键成分占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50%)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两者之间键型从极性共价键过渡到离子键。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E74340-CC60-413B-87E6-CBB4348607AA}"/>
              </a:ext>
            </a:extLst>
          </p:cNvPr>
          <p:cNvSpPr/>
          <p:nvPr/>
        </p:nvSpPr>
        <p:spPr>
          <a:xfrm>
            <a:off x="674323" y="472095"/>
            <a:ext cx="54216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  </a:t>
            </a:r>
            <a:r>
              <a:rPr lang="zh-CN" altLang="en-US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键的极性及键型过渡</a:t>
            </a:r>
          </a:p>
        </p:txBody>
      </p:sp>
    </p:spTree>
    <p:extLst>
      <p:ext uri="{BB962C8B-B14F-4D97-AF65-F5344CB8AC3E}">
        <p14:creationId xmlns:p14="http://schemas.microsoft.com/office/powerpoint/2010/main" val="35035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>
            <a:extLst>
              <a:ext uri="{FF2B5EF4-FFF2-40B4-BE49-F238E27FC236}">
                <a16:creationId xmlns:a16="http://schemas.microsoft.com/office/drawing/2014/main" id="{CBF4567A-7DFE-4659-8C11-8D2E3472BCA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12841"/>
            <a:ext cx="8229600" cy="1143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价键理论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(VB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</a:p>
        </p:txBody>
      </p:sp>
      <p:sp>
        <p:nvSpPr>
          <p:cNvPr id="3" name="Rectangle 1027">
            <a:extLst>
              <a:ext uri="{FF2B5EF4-FFF2-40B4-BE49-F238E27FC236}">
                <a16:creationId xmlns:a16="http://schemas.microsoft.com/office/drawing/2014/main" id="{C3BA8A12-DD6D-4799-8C7F-C3E7D3C65D14}"/>
              </a:ext>
            </a:extLst>
          </p:cNvPr>
          <p:cNvSpPr txBox="1">
            <a:spLocks noChangeArrowheads="1"/>
          </p:cNvSpPr>
          <p:nvPr/>
        </p:nvSpPr>
        <p:spPr>
          <a:xfrm>
            <a:off x="758721" y="2176724"/>
            <a:ext cx="8784976" cy="244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FF0000"/>
              </a:buClr>
              <a:buFont typeface="Symbol" panose="05050102010706020507" pitchFamily="18" charset="2"/>
              <a:buChar char="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但不能说明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: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(1)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一些分子的成键数目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    C:  1s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2s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2p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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  </a:t>
            </a:r>
            <a:r>
              <a:rPr lang="en-US" altLang="zh-CN" u="sng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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  </a:t>
            </a:r>
            <a:r>
              <a:rPr lang="en-US" altLang="zh-CN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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  </a:t>
            </a:r>
            <a:r>
              <a:rPr lang="en-US" altLang="zh-CN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        CH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    CH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4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4A5BD933-E0C7-4FAF-81EA-ABE8C1518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691" y="4624996"/>
            <a:ext cx="921461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根据共价键理论，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原子的外层原子轨道上有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个电子，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个在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2s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轨道上，已成对，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个平行占据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轨道的电子未成对，共价数应为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。然而事实上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原子的共价数常为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F7D2BC-E385-4E5A-8C97-5D3A9E2CF4F8}"/>
              </a:ext>
            </a:extLst>
          </p:cNvPr>
          <p:cNvSpPr/>
          <p:nvPr/>
        </p:nvSpPr>
        <p:spPr>
          <a:xfrm>
            <a:off x="758721" y="1484712"/>
            <a:ext cx="4955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说明了共价健的本质和特点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779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utoUpdateAnimBg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6">
            <a:extLst>
              <a:ext uri="{FF2B5EF4-FFF2-40B4-BE49-F238E27FC236}">
                <a16:creationId xmlns:a16="http://schemas.microsoft.com/office/drawing/2014/main" id="{70C9046E-2006-4043-A66E-E5A3490E1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6"/>
          <a:stretch/>
        </p:blipFill>
        <p:spPr bwMode="auto">
          <a:xfrm>
            <a:off x="8495829" y="1700694"/>
            <a:ext cx="2142579" cy="240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ine 1029">
            <a:extLst>
              <a:ext uri="{FF2B5EF4-FFF2-40B4-BE49-F238E27FC236}">
                <a16:creationId xmlns:a16="http://schemas.microsoft.com/office/drawing/2014/main" id="{D534E617-66CC-4BEE-AE82-A5193C419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4671" y="1753484"/>
            <a:ext cx="2449513" cy="2303462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Line 1030">
            <a:extLst>
              <a:ext uri="{FF2B5EF4-FFF2-40B4-BE49-F238E27FC236}">
                <a16:creationId xmlns:a16="http://schemas.microsoft.com/office/drawing/2014/main" id="{141ABFB5-BAB1-45AE-8820-5C8FACCCFB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17716" y="1765822"/>
            <a:ext cx="2376487" cy="2089150"/>
          </a:xfrm>
          <a:prstGeom prst="line">
            <a:avLst/>
          </a:prstGeom>
          <a:noFill/>
          <a:ln w="76200">
            <a:solidFill>
              <a:srgbClr val="FF5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34C1154-2FF3-45D9-9E92-98A9F686B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19" y="1724771"/>
            <a:ext cx="2232248" cy="2277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E52AE4E-542D-4200-B49C-A0F7A3D6850D}"/>
              </a:ext>
            </a:extLst>
          </p:cNvPr>
          <p:cNvSpPr/>
          <p:nvPr/>
        </p:nvSpPr>
        <p:spPr>
          <a:xfrm>
            <a:off x="1774945" y="1034895"/>
            <a:ext cx="8642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N:  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1s</a:t>
            </a:r>
            <a:r>
              <a:rPr lang="en-US" altLang="zh-CN" sz="3200" b="1" baseline="300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2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 2s</a:t>
            </a:r>
            <a:r>
              <a:rPr lang="en-US" altLang="zh-CN" sz="3200" b="1" baseline="300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2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 2p</a:t>
            </a:r>
            <a:r>
              <a:rPr lang="en-US" altLang="zh-CN" sz="3200" b="1" baseline="300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3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  </a:t>
            </a:r>
            <a:r>
              <a:rPr lang="en-US" altLang="zh-CN" sz="3200" b="1" u="sng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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  </a:t>
            </a:r>
            <a:r>
              <a:rPr lang="en-US" altLang="zh-CN" sz="3200" b="1" u="sng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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  </a:t>
            </a:r>
            <a:r>
              <a:rPr lang="en-US" altLang="zh-CN" sz="3200" b="1" u="sng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</a:t>
            </a:r>
            <a:r>
              <a:rPr lang="en-US" altLang="zh-CN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  </a:t>
            </a:r>
            <a:r>
              <a:rPr lang="en-US" altLang="zh-CN" sz="3200" b="1" u="sng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</a:t>
            </a:r>
            <a:r>
              <a:rPr lang="en-US" altLang="zh-CN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  </a:t>
            </a:r>
            <a:r>
              <a:rPr lang="en-US" altLang="zh-CN" sz="3200" b="1" u="sng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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    NH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3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  </a:t>
            </a:r>
            <a:r>
              <a:rPr lang="zh-CN" altLang="en-US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键角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90 </a:t>
            </a:r>
            <a:r>
              <a:rPr lang="zh-CN" altLang="en-US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  <a:sym typeface="Symbol"/>
              </a:rPr>
              <a:t>？</a:t>
            </a:r>
            <a:endParaRPr lang="zh-CN" altLang="en-US" dirty="0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55187A83-47C4-4F21-AFF5-66E57348D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3591" y="4146973"/>
            <a:ext cx="908481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原子的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个两两垂直的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2p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轨道上各有一个未成对电子，它们可以与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原子生成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键。根据共价键的方向性，这三个键的夹角是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90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º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。但事实上</a:t>
            </a:r>
            <a:r>
              <a:rPr lang="zh-CN" altLang="en-US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两个</a:t>
            </a:r>
            <a:r>
              <a:rPr lang="en-US" altLang="zh-CN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N—H</a:t>
            </a:r>
            <a:r>
              <a:rPr lang="zh-CN" altLang="en-US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键的夹角是</a:t>
            </a:r>
            <a:r>
              <a:rPr lang="en-US" altLang="zh-CN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107</a:t>
            </a:r>
            <a:r>
              <a:rPr lang="en-US" altLang="zh-CN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º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9131C8C-9F7E-4CBD-BD15-D745B2E44680}"/>
              </a:ext>
            </a:extLst>
          </p:cNvPr>
          <p:cNvSpPr/>
          <p:nvPr/>
        </p:nvSpPr>
        <p:spPr>
          <a:xfrm>
            <a:off x="498116" y="306696"/>
            <a:ext cx="4393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(2)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一些分子的几何构型</a:t>
            </a:r>
            <a:endParaRPr lang="zh-CN" altLang="en-US" sz="28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3DD8891-7BB7-47EC-AEFA-144795E16B66}"/>
              </a:ext>
            </a:extLst>
          </p:cNvPr>
          <p:cNvGrpSpPr>
            <a:grpSpLocks noChangeAspect="1"/>
          </p:cNvGrpSpPr>
          <p:nvPr/>
        </p:nvGrpSpPr>
        <p:grpSpPr>
          <a:xfrm>
            <a:off x="1185970" y="2145878"/>
            <a:ext cx="3976429" cy="1511994"/>
            <a:chOff x="2267744" y="3925480"/>
            <a:chExt cx="4508816" cy="1714430"/>
          </a:xfrm>
        </p:grpSpPr>
        <p:graphicFrame>
          <p:nvGraphicFramePr>
            <p:cNvPr id="11" name="对象 10">
              <a:extLst>
                <a:ext uri="{FF2B5EF4-FFF2-40B4-BE49-F238E27FC236}">
                  <a16:creationId xmlns:a16="http://schemas.microsoft.com/office/drawing/2014/main" id="{D432C61B-A558-4E1C-B63D-A25103E5BED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1597883"/>
                </p:ext>
              </p:extLst>
            </p:nvPr>
          </p:nvGraphicFramePr>
          <p:xfrm>
            <a:off x="2267744" y="3933056"/>
            <a:ext cx="1369403" cy="17068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2" name="Image" r:id="rId5" imgW="1955556" imgH="2438095" progId="">
                    <p:embed/>
                  </p:oleObj>
                </mc:Choice>
                <mc:Fallback>
                  <p:oleObj name="Image" r:id="rId5" imgW="1955556" imgH="2438095" progId="">
                    <p:embed/>
                    <p:pic>
                      <p:nvPicPr>
                        <p:cNvPr id="0" name="Picture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7744" y="3933056"/>
                          <a:ext cx="1369403" cy="17068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494F0D5E-BFB8-46B6-A922-5E4CFE1BB1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6562309"/>
                </p:ext>
              </p:extLst>
            </p:nvPr>
          </p:nvGraphicFramePr>
          <p:xfrm>
            <a:off x="3779912" y="3933055"/>
            <a:ext cx="1413916" cy="169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3" name="Image" r:id="rId7" imgW="1866667" imgH="2234921" progId="">
                    <p:embed/>
                  </p:oleObj>
                </mc:Choice>
                <mc:Fallback>
                  <p:oleObj name="Image" r:id="rId7" imgW="1866667" imgH="2234921" progId="">
                    <p:embed/>
                    <p:pic>
                      <p:nvPicPr>
                        <p:cNvPr id="0" name="Picture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912" y="3933055"/>
                          <a:ext cx="1413916" cy="169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2B370B27-7FE1-4098-BD76-4822D4F6878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8306473"/>
                </p:ext>
              </p:extLst>
            </p:nvPr>
          </p:nvGraphicFramePr>
          <p:xfrm>
            <a:off x="5363581" y="3925480"/>
            <a:ext cx="1412979" cy="169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64" name="Image" r:id="rId9" imgW="1866667" imgH="2234921" progId="">
                    <p:embed/>
                  </p:oleObj>
                </mc:Choice>
                <mc:Fallback>
                  <p:oleObj name="Image" r:id="rId9" imgW="1866667" imgH="2234921" progId="">
                    <p:embed/>
                    <p:pic>
                      <p:nvPicPr>
                        <p:cNvPr id="0" name="Picture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63581" y="3925480"/>
                          <a:ext cx="1412979" cy="1692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DEFB89EA-AB33-487B-8118-AE7BB36148BC}"/>
              </a:ext>
            </a:extLst>
          </p:cNvPr>
          <p:cNvSpPr/>
          <p:nvPr/>
        </p:nvSpPr>
        <p:spPr>
          <a:xfrm>
            <a:off x="498116" y="6137480"/>
            <a:ext cx="62134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(3)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单电子共价键的存在：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</a:t>
            </a:r>
            <a:r>
              <a:rPr lang="en-US" altLang="zh-CN" sz="28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+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,  O</a:t>
            </a:r>
            <a:r>
              <a:rPr lang="en-US" altLang="zh-CN" sz="28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endParaRPr lang="zh-CN" alt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25138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utoUpdateAnimBg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0EDF6043-0C6F-448E-A064-5E6D2381E78D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杂化轨道理论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38EA4D4-C612-4417-B880-CA263F550C57}"/>
              </a:ext>
            </a:extLst>
          </p:cNvPr>
          <p:cNvGrpSpPr/>
          <p:nvPr/>
        </p:nvGrpSpPr>
        <p:grpSpPr>
          <a:xfrm>
            <a:off x="2077607" y="3180947"/>
            <a:ext cx="8036786" cy="2240959"/>
            <a:chOff x="1915098" y="1890201"/>
            <a:chExt cx="8036786" cy="224095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41F7CB7-A215-4C9E-A4E0-A30D991FE41E}"/>
                </a:ext>
              </a:extLst>
            </p:cNvPr>
            <p:cNvSpPr/>
            <p:nvPr/>
          </p:nvSpPr>
          <p:spPr bwMode="auto">
            <a:xfrm>
              <a:off x="4783909" y="2872443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541DD6E-19C7-4850-B799-18B528AD23B3}"/>
                </a:ext>
              </a:extLst>
            </p:cNvPr>
            <p:cNvSpPr/>
            <p:nvPr/>
          </p:nvSpPr>
          <p:spPr bwMode="auto">
            <a:xfrm>
              <a:off x="5559396" y="2379104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7BB555F-2E04-462E-A822-84356F472A7D}"/>
                </a:ext>
              </a:extLst>
            </p:cNvPr>
            <p:cNvSpPr/>
            <p:nvPr/>
          </p:nvSpPr>
          <p:spPr bwMode="auto">
            <a:xfrm>
              <a:off x="6063452" y="2386494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D45EFF4-E0E3-495A-A64E-629E454C169E}"/>
                </a:ext>
              </a:extLst>
            </p:cNvPr>
            <p:cNvSpPr/>
            <p:nvPr/>
          </p:nvSpPr>
          <p:spPr bwMode="auto">
            <a:xfrm>
              <a:off x="6559953" y="2386494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B208D63-42AD-4BF1-8004-0C78A19618DE}"/>
                </a:ext>
              </a:extLst>
            </p:cNvPr>
            <p:cNvSpPr/>
            <p:nvPr/>
          </p:nvSpPr>
          <p:spPr bwMode="auto">
            <a:xfrm>
              <a:off x="1915098" y="2667136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30F5FB3-FB02-47F0-9F76-61A7172AF0F6}"/>
                </a:ext>
              </a:extLst>
            </p:cNvPr>
            <p:cNvSpPr/>
            <p:nvPr/>
          </p:nvSpPr>
          <p:spPr bwMode="auto">
            <a:xfrm>
              <a:off x="2419154" y="2667136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3B00E2D-A854-4857-91CA-5A2BFBF6E7C4}"/>
                </a:ext>
              </a:extLst>
            </p:cNvPr>
            <p:cNvSpPr/>
            <p:nvPr/>
          </p:nvSpPr>
          <p:spPr bwMode="auto">
            <a:xfrm>
              <a:off x="2923210" y="2667136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A37B1F-7FBC-48B6-A3AB-508BB091C2F0}"/>
                </a:ext>
              </a:extLst>
            </p:cNvPr>
            <p:cNvSpPr/>
            <p:nvPr/>
          </p:nvSpPr>
          <p:spPr bwMode="auto">
            <a:xfrm>
              <a:off x="3425318" y="2667136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BF9043C-4DB6-4CA3-BEBE-99000A045739}"/>
                </a:ext>
              </a:extLst>
            </p:cNvPr>
            <p:cNvSpPr/>
            <p:nvPr/>
          </p:nvSpPr>
          <p:spPr bwMode="auto">
            <a:xfrm>
              <a:off x="3929374" y="2667136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4F6322-63B1-4B73-A937-4AFE34F5144B}"/>
                </a:ext>
              </a:extLst>
            </p:cNvPr>
            <p:cNvSpPr/>
            <p:nvPr/>
          </p:nvSpPr>
          <p:spPr bwMode="auto">
            <a:xfrm>
              <a:off x="7433552" y="1890201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B3C32FA-9AC2-417A-909B-A3A23EF6C258}"/>
                </a:ext>
              </a:extLst>
            </p:cNvPr>
            <p:cNvSpPr/>
            <p:nvPr/>
          </p:nvSpPr>
          <p:spPr bwMode="auto">
            <a:xfrm>
              <a:off x="7937608" y="1890201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1001192-B868-4B18-A45E-B682455A6841}"/>
                </a:ext>
              </a:extLst>
            </p:cNvPr>
            <p:cNvSpPr/>
            <p:nvPr/>
          </p:nvSpPr>
          <p:spPr bwMode="auto">
            <a:xfrm>
              <a:off x="8441664" y="1890201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9EDE9AA-6735-4F72-B119-7621A11EFCBF}"/>
                </a:ext>
              </a:extLst>
            </p:cNvPr>
            <p:cNvSpPr/>
            <p:nvPr/>
          </p:nvSpPr>
          <p:spPr bwMode="auto">
            <a:xfrm>
              <a:off x="8943772" y="1890201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44CAE51-0596-4133-9E09-735C23636386}"/>
                </a:ext>
              </a:extLst>
            </p:cNvPr>
            <p:cNvSpPr/>
            <p:nvPr/>
          </p:nvSpPr>
          <p:spPr bwMode="auto">
            <a:xfrm>
              <a:off x="9447828" y="1890201"/>
              <a:ext cx="504056" cy="57606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DB5E73A-B95C-4854-8284-18298F217D21}"/>
                </a:ext>
              </a:extLst>
            </p:cNvPr>
            <p:cNvSpPr/>
            <p:nvPr/>
          </p:nvSpPr>
          <p:spPr>
            <a:xfrm>
              <a:off x="2433452" y="3389711"/>
              <a:ext cx="1476686" cy="58477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7D3C4A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(n-1)d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3F2AB7D-59D0-4548-B469-8FD14C16F5CE}"/>
                </a:ext>
              </a:extLst>
            </p:cNvPr>
            <p:cNvSpPr/>
            <p:nvPr/>
          </p:nvSpPr>
          <p:spPr>
            <a:xfrm>
              <a:off x="4706359" y="3546385"/>
              <a:ext cx="6591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39639D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ns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B7D1F92-698A-49DF-A243-97F68156A7F8}"/>
                </a:ext>
              </a:extLst>
            </p:cNvPr>
            <p:cNvSpPr/>
            <p:nvPr/>
          </p:nvSpPr>
          <p:spPr>
            <a:xfrm>
              <a:off x="5953041" y="3097323"/>
              <a:ext cx="72487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 err="1">
                  <a:solidFill>
                    <a:srgbClr val="EB641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np</a:t>
              </a:r>
              <a:endParaRPr lang="en-US" altLang="zh-CN" sz="3200" b="1" dirty="0">
                <a:solidFill>
                  <a:srgbClr val="EB64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3454C6E-681D-47B8-A813-72C87CAF8780}"/>
                </a:ext>
              </a:extLst>
            </p:cNvPr>
            <p:cNvSpPr/>
            <p:nvPr/>
          </p:nvSpPr>
          <p:spPr>
            <a:xfrm>
              <a:off x="8355345" y="2580055"/>
              <a:ext cx="723276" cy="584775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 err="1">
                  <a:solidFill>
                    <a:srgbClr val="00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nd</a:t>
              </a:r>
              <a:endPara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F44F676-D886-4618-850A-650FE88165AD}"/>
              </a:ext>
            </a:extLst>
          </p:cNvPr>
          <p:cNvSpPr/>
          <p:nvPr/>
        </p:nvSpPr>
        <p:spPr>
          <a:xfrm>
            <a:off x="530647" y="2006905"/>
            <a:ext cx="6053135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能量相近的原子轨道重新组合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728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23">
                <a:extLst>
                  <a:ext uri="{FF2B5EF4-FFF2-40B4-BE49-F238E27FC236}">
                    <a16:creationId xmlns:a16="http://schemas.microsoft.com/office/drawing/2014/main" id="{F7095100-26A0-468C-8CEB-7D4CF51F5AFC}"/>
                  </a:ext>
                </a:extLst>
              </p:cNvPr>
              <p:cNvSpPr txBox="1"/>
              <p:nvPr/>
            </p:nvSpPr>
            <p:spPr>
              <a:xfrm>
                <a:off x="4595569" y="3709162"/>
                <a:ext cx="2184491" cy="883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zh-CN" altLang="en-U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m:rPr>
                              <m:brk m:alnAt="2"/>
                            </m:rPr>
                            <a:rPr lang="zh-CN" altLang="en-US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个</m:t>
                          </m:r>
                          <m:r>
                            <m:rPr>
                              <m:brk m:alnAt="2"/>
                            </m:rP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𝒔</m:t>
                          </m:r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+ </m:t>
                          </m:r>
                          <m: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m:rPr>
                              <m:brk m:alnAt="2"/>
                            </m:rPr>
                            <a:rPr lang="zh-CN" altLang="en-US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个</m:t>
                          </m:r>
                          <m:r>
                            <m:rPr>
                              <m:brk m:alnAt="2"/>
                            </m:rPr>
                            <a:rPr lang="en-US" altLang="zh-CN" sz="32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𝒑</m:t>
                          </m:r>
                        </m:e>
                      </m:groupChr>
                    </m:oMath>
                  </m:oMathPara>
                </a14:m>
                <a:endParaRPr lang="zh-CN" altLang="en-US" sz="3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TextBox 23">
                <a:extLst>
                  <a:ext uri="{FF2B5EF4-FFF2-40B4-BE49-F238E27FC236}">
                    <a16:creationId xmlns:a16="http://schemas.microsoft.com/office/drawing/2014/main" xmlns="" id="{F7095100-26A0-468C-8CEB-7D4CF51F5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569" y="3709162"/>
                <a:ext cx="2184491" cy="88306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CA3D5B8F-9016-47AF-BD69-02924BD6902F}"/>
              </a:ext>
            </a:extLst>
          </p:cNvPr>
          <p:cNvSpPr/>
          <p:nvPr/>
        </p:nvSpPr>
        <p:spPr bwMode="auto">
          <a:xfrm>
            <a:off x="1714142" y="3818509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B1004E-C9FA-4E38-AA7D-EC809EE4A0B6}"/>
              </a:ext>
            </a:extLst>
          </p:cNvPr>
          <p:cNvSpPr/>
          <p:nvPr/>
        </p:nvSpPr>
        <p:spPr bwMode="auto">
          <a:xfrm>
            <a:off x="2409727" y="3332560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889E476-B758-4E3D-9A53-37E6C86A8802}"/>
              </a:ext>
            </a:extLst>
          </p:cNvPr>
          <p:cNvSpPr/>
          <p:nvPr/>
        </p:nvSpPr>
        <p:spPr bwMode="auto">
          <a:xfrm>
            <a:off x="2995296" y="3332560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BF5E885-9553-4BDE-B160-D1D5C6D2EA17}"/>
              </a:ext>
            </a:extLst>
          </p:cNvPr>
          <p:cNvSpPr/>
          <p:nvPr/>
        </p:nvSpPr>
        <p:spPr bwMode="auto">
          <a:xfrm>
            <a:off x="3580864" y="3332560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54C5ED4-9E70-4E6D-BDD2-6FB206064DC0}"/>
              </a:ext>
            </a:extLst>
          </p:cNvPr>
          <p:cNvSpPr/>
          <p:nvPr/>
        </p:nvSpPr>
        <p:spPr>
          <a:xfrm>
            <a:off x="1639798" y="4492451"/>
            <a:ext cx="652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39639D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ns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DCD0C3-1CB0-47F7-9F5C-CE4792102E27}"/>
              </a:ext>
            </a:extLst>
          </p:cNvPr>
          <p:cNvSpPr/>
          <p:nvPr/>
        </p:nvSpPr>
        <p:spPr>
          <a:xfrm>
            <a:off x="2865549" y="3789793"/>
            <a:ext cx="724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 err="1">
                <a:solidFill>
                  <a:srgbClr val="EB64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np</a:t>
            </a:r>
            <a:endParaRPr lang="en-US" altLang="zh-CN" sz="3200" b="1" dirty="0">
              <a:solidFill>
                <a:srgbClr val="EB64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BB3F3F5-66F6-4F7D-BCB9-5B5F0C3FA85B}"/>
              </a:ext>
            </a:extLst>
          </p:cNvPr>
          <p:cNvSpPr/>
          <p:nvPr/>
        </p:nvSpPr>
        <p:spPr bwMode="auto">
          <a:xfrm>
            <a:off x="7411496" y="4268600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tint val="50000"/>
                  <a:satMod val="300000"/>
                </a:srgbClr>
              </a:gs>
              <a:gs pos="35000">
                <a:srgbClr val="39639D">
                  <a:tint val="37000"/>
                  <a:satMod val="300000"/>
                </a:srgbClr>
              </a:gs>
              <a:gs pos="100000">
                <a:srgbClr val="39639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9639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E5E0D3C-B0DA-4598-AA3A-49CA3C1CC1C8}"/>
              </a:ext>
            </a:extLst>
          </p:cNvPr>
          <p:cNvSpPr/>
          <p:nvPr/>
        </p:nvSpPr>
        <p:spPr bwMode="auto">
          <a:xfrm>
            <a:off x="7982018" y="4268600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tint val="50000"/>
                  <a:satMod val="300000"/>
                </a:srgbClr>
              </a:gs>
              <a:gs pos="35000">
                <a:srgbClr val="39639D">
                  <a:tint val="37000"/>
                  <a:satMod val="300000"/>
                </a:srgbClr>
              </a:gs>
              <a:gs pos="100000">
                <a:srgbClr val="39639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9639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F73C1D3-848E-4706-8053-85266EECC0E4}"/>
              </a:ext>
            </a:extLst>
          </p:cNvPr>
          <p:cNvSpPr/>
          <p:nvPr/>
        </p:nvSpPr>
        <p:spPr bwMode="auto">
          <a:xfrm>
            <a:off x="8611137" y="3388030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FA3D7FD-F3C8-4BAE-A5BC-B7EE44AE5115}"/>
              </a:ext>
            </a:extLst>
          </p:cNvPr>
          <p:cNvSpPr/>
          <p:nvPr/>
        </p:nvSpPr>
        <p:spPr bwMode="auto">
          <a:xfrm>
            <a:off x="9206154" y="3388030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460B16-E0B0-406F-A87D-61D58C48F14F}"/>
              </a:ext>
            </a:extLst>
          </p:cNvPr>
          <p:cNvSpPr/>
          <p:nvPr/>
        </p:nvSpPr>
        <p:spPr>
          <a:xfrm>
            <a:off x="7585173" y="4988680"/>
            <a:ext cx="660758" cy="584775"/>
          </a:xfrm>
          <a:prstGeom prst="rect">
            <a:avLst/>
          </a:prstGeom>
          <a:gradFill rotWithShape="1">
            <a:gsLst>
              <a:gs pos="0">
                <a:srgbClr val="000066">
                  <a:shade val="51000"/>
                  <a:satMod val="130000"/>
                </a:srgbClr>
              </a:gs>
              <a:gs pos="80000">
                <a:srgbClr val="000066">
                  <a:shade val="93000"/>
                  <a:satMod val="130000"/>
                </a:srgbClr>
              </a:gs>
              <a:gs pos="100000">
                <a:srgbClr val="00006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>
            <a:sp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8F17E6-34D4-42B8-A846-5517F28A3467}"/>
              </a:ext>
            </a:extLst>
          </p:cNvPr>
          <p:cNvSpPr/>
          <p:nvPr/>
        </p:nvSpPr>
        <p:spPr>
          <a:xfrm>
            <a:off x="8706919" y="3908560"/>
            <a:ext cx="724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 err="1">
                <a:solidFill>
                  <a:srgbClr val="EB64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np</a:t>
            </a:r>
            <a:endParaRPr lang="en-US" altLang="zh-CN" sz="3200" b="1" dirty="0">
              <a:solidFill>
                <a:srgbClr val="EB64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0" name="TextBox 50">
            <a:extLst>
              <a:ext uri="{FF2B5EF4-FFF2-40B4-BE49-F238E27FC236}">
                <a16:creationId xmlns:a16="http://schemas.microsoft.com/office/drawing/2014/main" id="{111BD334-7E9B-4AE8-944F-37433B1E99F5}"/>
              </a:ext>
            </a:extLst>
          </p:cNvPr>
          <p:cNvSpPr txBox="1"/>
          <p:nvPr/>
        </p:nvSpPr>
        <p:spPr>
          <a:xfrm>
            <a:off x="702274" y="1672021"/>
            <a:ext cx="4902304" cy="584775"/>
          </a:xfrm>
          <a:prstGeom prst="rect">
            <a:avLst/>
          </a:prstGeom>
          <a:gradFill rotWithShape="1">
            <a:gsLst>
              <a:gs pos="0">
                <a:srgbClr val="EB641B">
                  <a:tint val="50000"/>
                  <a:satMod val="300000"/>
                </a:srgbClr>
              </a:gs>
              <a:gs pos="35000">
                <a:srgbClr val="EB641B">
                  <a:tint val="37000"/>
                  <a:satMod val="300000"/>
                </a:srgbClr>
              </a:gs>
              <a:gs pos="100000">
                <a:srgbClr val="EB641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B641B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2.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杂化前后轨道数目守恒 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34463B0-2DCC-4282-8E76-CCE390CB1890}"/>
              </a:ext>
            </a:extLst>
          </p:cNvPr>
          <p:cNvSpPr/>
          <p:nvPr/>
        </p:nvSpPr>
        <p:spPr bwMode="auto">
          <a:xfrm>
            <a:off x="1537840" y="2925697"/>
            <a:ext cx="1421151" cy="1633692"/>
          </a:xfrm>
          <a:prstGeom prst="rect">
            <a:avLst/>
          </a:prstGeom>
          <a:noFill/>
          <a:ln w="38100" cap="flat" cmpd="sng" algn="ctr">
            <a:solidFill>
              <a:srgbClr val="39639D">
                <a:lumMod val="40000"/>
                <a:lumOff val="60000"/>
              </a:srgb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2" name="标题 2">
            <a:extLst>
              <a:ext uri="{FF2B5EF4-FFF2-40B4-BE49-F238E27FC236}">
                <a16:creationId xmlns:a16="http://schemas.microsoft.com/office/drawing/2014/main" id="{503A52C3-F448-42E7-8CBF-804283D0E822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杂化轨道理论</a:t>
            </a:r>
          </a:p>
        </p:txBody>
      </p:sp>
      <p:sp>
        <p:nvSpPr>
          <p:cNvPr id="34" name="TextBox 50">
            <a:extLst>
              <a:ext uri="{FF2B5EF4-FFF2-40B4-BE49-F238E27FC236}">
                <a16:creationId xmlns:a16="http://schemas.microsoft.com/office/drawing/2014/main" id="{E1E71E0D-6DBF-4EC1-8C4E-D4BD1E32459B}"/>
              </a:ext>
            </a:extLst>
          </p:cNvPr>
          <p:cNvSpPr txBox="1"/>
          <p:nvPr/>
        </p:nvSpPr>
        <p:spPr>
          <a:xfrm>
            <a:off x="702274" y="5799998"/>
            <a:ext cx="4248279" cy="584775"/>
          </a:xfrm>
          <a:prstGeom prst="rect">
            <a:avLst/>
          </a:prstGeom>
          <a:gradFill rotWithShape="1">
            <a:gsLst>
              <a:gs pos="0">
                <a:srgbClr val="EB641B">
                  <a:tint val="50000"/>
                  <a:satMod val="300000"/>
                </a:srgbClr>
              </a:gs>
              <a:gs pos="35000">
                <a:srgbClr val="EB641B">
                  <a:tint val="37000"/>
                  <a:satMod val="300000"/>
                </a:srgbClr>
              </a:gs>
              <a:gs pos="100000">
                <a:srgbClr val="EB641B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EB641B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3.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杂化轨道成键能力强</a:t>
            </a:r>
          </a:p>
        </p:txBody>
      </p:sp>
    </p:spTree>
    <p:extLst>
      <p:ext uri="{BB962C8B-B14F-4D97-AF65-F5344CB8AC3E}">
        <p14:creationId xmlns:p14="http://schemas.microsoft.com/office/powerpoint/2010/main" val="14308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mph" presetSubtype="0" repeatCount="3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7" presetClass="emph" presetSubtype="0" repeatCount="3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3E5E247-6B6C-47AC-97C8-E5C47C57FC81}"/>
              </a:ext>
            </a:extLst>
          </p:cNvPr>
          <p:cNvSpPr/>
          <p:nvPr/>
        </p:nvSpPr>
        <p:spPr>
          <a:xfrm>
            <a:off x="406186" y="703790"/>
            <a:ext cx="3941488" cy="707886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err="1">
                <a:solidFill>
                  <a:prstClr val="white"/>
                </a:solidFill>
              </a:rPr>
              <a:t>sp</a:t>
            </a:r>
            <a:r>
              <a:rPr lang="zh-CN" altLang="en-US" sz="4000" b="1" dirty="0">
                <a:solidFill>
                  <a:prstClr val="white"/>
                </a:solidFill>
              </a:rPr>
              <a:t>杂化：直线型 </a:t>
            </a:r>
          </a:p>
        </p:txBody>
      </p:sp>
      <p:sp>
        <p:nvSpPr>
          <p:cNvPr id="3" name="TextBox 41">
            <a:extLst>
              <a:ext uri="{FF2B5EF4-FFF2-40B4-BE49-F238E27FC236}">
                <a16:creationId xmlns:a16="http://schemas.microsoft.com/office/drawing/2014/main" id="{CEC39406-45BD-4B56-8335-FB6B3415A285}"/>
              </a:ext>
            </a:extLst>
          </p:cNvPr>
          <p:cNvSpPr txBox="1"/>
          <p:nvPr/>
        </p:nvSpPr>
        <p:spPr>
          <a:xfrm>
            <a:off x="7309133" y="5701515"/>
            <a:ext cx="4397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未杂化的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与之垂直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EB999011-E168-47A2-BBD9-631E1D27E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09" y="3665175"/>
            <a:ext cx="3474180" cy="163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E3C7C177-985C-4375-87D2-C9841F96F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67" y="3568948"/>
            <a:ext cx="2561325" cy="1826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EFE49745-BDEB-4180-9491-C4BADFF71D3A}"/>
              </a:ext>
            </a:extLst>
          </p:cNvPr>
          <p:cNvGrpSpPr/>
          <p:nvPr/>
        </p:nvGrpSpPr>
        <p:grpSpPr>
          <a:xfrm>
            <a:off x="4687410" y="355759"/>
            <a:ext cx="7019081" cy="2343053"/>
            <a:chOff x="2007569" y="1409344"/>
            <a:chExt cx="8172314" cy="2781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23">
                  <a:extLst>
                    <a:ext uri="{FF2B5EF4-FFF2-40B4-BE49-F238E27FC236}">
                      <a16:creationId xmlns:a16="http://schemas.microsoft.com/office/drawing/2014/main" id="{0BEB0997-974B-43D3-9EE4-B988078F794B}"/>
                    </a:ext>
                  </a:extLst>
                </p:cNvPr>
                <p:cNvSpPr txBox="1"/>
                <p:nvPr/>
              </p:nvSpPr>
              <p:spPr>
                <a:xfrm>
                  <a:off x="5065298" y="2192810"/>
                  <a:ext cx="2184491" cy="10764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8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m:rPr>
                                <m:brk m:alnAt="2"/>
                              </m:rPr>
                              <a:rPr lang="zh-CN" altLang="en-US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个</m:t>
                            </m:r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𝒔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+ </m:t>
                            </m:r>
                            <m: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𝟏</m:t>
                            </m:r>
                            <m:r>
                              <m:rPr>
                                <m:brk m:alnAt="2"/>
                              </m:rPr>
                              <a:rPr lang="zh-CN" altLang="en-US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个</m:t>
                            </m:r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𝒑</m:t>
                            </m:r>
                          </m:e>
                        </m:groupChr>
                      </m:oMath>
                    </m:oMathPara>
                  </a14:m>
                  <a:endParaRPr lang="zh-CN" altLang="en-US" sz="32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5" name="TextBox 23">
                  <a:extLst>
                    <a:ext uri="{FF2B5EF4-FFF2-40B4-BE49-F238E27FC236}">
                      <a16:creationId xmlns:a16="http://schemas.microsoft.com/office/drawing/2014/main" xmlns="" id="{0BEB0997-974B-43D3-9EE4-B988078F7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298" y="2192810"/>
                  <a:ext cx="2184491" cy="1076485"/>
                </a:xfrm>
                <a:prstGeom prst="rect">
                  <a:avLst/>
                </a:prstGeom>
                <a:blipFill>
                  <a:blip r:embed="rId4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BEB5CF-D57F-44E9-B8F9-F52EA19E6F9C}"/>
                </a:ext>
              </a:extLst>
            </p:cNvPr>
            <p:cNvSpPr/>
            <p:nvPr/>
          </p:nvSpPr>
          <p:spPr bwMode="auto">
            <a:xfrm>
              <a:off x="2183871" y="2302156"/>
              <a:ext cx="504000" cy="576000"/>
            </a:xfrm>
            <a:prstGeom prst="rect">
              <a:avLst/>
            </a:prstGeom>
            <a:gradFill rotWithShape="1">
              <a:gsLst>
                <a:gs pos="0">
                  <a:srgbClr val="39639D">
                    <a:shade val="51000"/>
                    <a:satMod val="130000"/>
                  </a:srgbClr>
                </a:gs>
                <a:gs pos="80000">
                  <a:srgbClr val="39639D">
                    <a:shade val="93000"/>
                    <a:satMod val="130000"/>
                  </a:srgbClr>
                </a:gs>
                <a:gs pos="100000">
                  <a:srgbClr val="39639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3062FD3-3C9D-4D39-A184-09725C326263}"/>
                </a:ext>
              </a:extLst>
            </p:cNvPr>
            <p:cNvSpPr/>
            <p:nvPr/>
          </p:nvSpPr>
          <p:spPr bwMode="auto">
            <a:xfrm>
              <a:off x="2879456" y="1816207"/>
              <a:ext cx="504000" cy="576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62CE8F2-D7C9-4877-9545-E377D002548A}"/>
                </a:ext>
              </a:extLst>
            </p:cNvPr>
            <p:cNvSpPr/>
            <p:nvPr/>
          </p:nvSpPr>
          <p:spPr bwMode="auto">
            <a:xfrm>
              <a:off x="3465025" y="1816207"/>
              <a:ext cx="504000" cy="576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9BA5021-F16B-4AB7-B14A-2CFD3689F8CA}"/>
                </a:ext>
              </a:extLst>
            </p:cNvPr>
            <p:cNvSpPr/>
            <p:nvPr/>
          </p:nvSpPr>
          <p:spPr bwMode="auto">
            <a:xfrm>
              <a:off x="4050593" y="1816207"/>
              <a:ext cx="504000" cy="576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4B11453-0127-425A-B41B-1C9C5108E53E}"/>
                </a:ext>
              </a:extLst>
            </p:cNvPr>
            <p:cNvSpPr/>
            <p:nvPr/>
          </p:nvSpPr>
          <p:spPr>
            <a:xfrm>
              <a:off x="2079223" y="2976098"/>
              <a:ext cx="713353" cy="718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srgbClr val="39639D">
                      <a:lumMod val="7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ns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09493F3-CE38-496E-B9BC-379ADC8EAE1F}"/>
                </a:ext>
              </a:extLst>
            </p:cNvPr>
            <p:cNvSpPr/>
            <p:nvPr/>
          </p:nvSpPr>
          <p:spPr>
            <a:xfrm>
              <a:off x="3304526" y="2273440"/>
              <a:ext cx="786380" cy="718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 err="1">
                  <a:solidFill>
                    <a:srgbClr val="EB641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np</a:t>
              </a:r>
              <a:endParaRPr lang="en-US" altLang="zh-CN" sz="2800" b="1" dirty="0">
                <a:solidFill>
                  <a:srgbClr val="EB64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E85DD70-5FB2-4F6C-BA1D-A3F0A5143F5F}"/>
                </a:ext>
              </a:extLst>
            </p:cNvPr>
            <p:cNvSpPr/>
            <p:nvPr/>
          </p:nvSpPr>
          <p:spPr bwMode="auto">
            <a:xfrm>
              <a:off x="7881225" y="2752247"/>
              <a:ext cx="504000" cy="576000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B7ECD08-8A9F-42FA-9646-C20309976140}"/>
                </a:ext>
              </a:extLst>
            </p:cNvPr>
            <p:cNvSpPr/>
            <p:nvPr/>
          </p:nvSpPr>
          <p:spPr bwMode="auto">
            <a:xfrm>
              <a:off x="8451747" y="2752247"/>
              <a:ext cx="504000" cy="576000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833D60E-0811-4CED-8502-4D814DDC50B3}"/>
                </a:ext>
              </a:extLst>
            </p:cNvPr>
            <p:cNvSpPr/>
            <p:nvPr/>
          </p:nvSpPr>
          <p:spPr bwMode="auto">
            <a:xfrm>
              <a:off x="9080866" y="1871677"/>
              <a:ext cx="504000" cy="576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A887CB2-08D1-4ECC-9AD2-786B8ACC681E}"/>
                </a:ext>
              </a:extLst>
            </p:cNvPr>
            <p:cNvSpPr/>
            <p:nvPr/>
          </p:nvSpPr>
          <p:spPr bwMode="auto">
            <a:xfrm>
              <a:off x="9675883" y="1871677"/>
              <a:ext cx="504000" cy="576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9DAEAA7-17ED-4A02-A139-7E6D987EC350}"/>
                </a:ext>
              </a:extLst>
            </p:cNvPr>
            <p:cNvSpPr/>
            <p:nvPr/>
          </p:nvSpPr>
          <p:spPr>
            <a:xfrm>
              <a:off x="8024760" y="3472328"/>
              <a:ext cx="721040" cy="718302"/>
            </a:xfrm>
            <a:prstGeom prst="rect">
              <a:avLst/>
            </a:prstGeom>
            <a:gradFill rotWithShape="1">
              <a:gsLst>
                <a:gs pos="0">
                  <a:srgbClr val="000066">
                    <a:shade val="51000"/>
                    <a:satMod val="130000"/>
                  </a:srgbClr>
                </a:gs>
                <a:gs pos="80000">
                  <a:srgbClr val="000066">
                    <a:shade val="93000"/>
                    <a:satMod val="130000"/>
                  </a:srgbClr>
                </a:gs>
                <a:gs pos="100000">
                  <a:srgbClr val="00006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sp</a:t>
              </a:r>
              <a:endPara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C77DF56-08BB-4E3E-A223-F13C98FD3D9E}"/>
                </a:ext>
              </a:extLst>
            </p:cNvPr>
            <p:cNvSpPr/>
            <p:nvPr/>
          </p:nvSpPr>
          <p:spPr>
            <a:xfrm>
              <a:off x="9145897" y="2392208"/>
              <a:ext cx="786380" cy="7183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 err="1">
                  <a:solidFill>
                    <a:srgbClr val="EB641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np</a:t>
              </a:r>
              <a:endParaRPr lang="en-US" altLang="zh-CN" sz="2800" b="1" dirty="0">
                <a:solidFill>
                  <a:srgbClr val="EB64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611A559-FCFF-4FBB-BD7A-2E6B634F57A1}"/>
                </a:ext>
              </a:extLst>
            </p:cNvPr>
            <p:cNvSpPr/>
            <p:nvPr/>
          </p:nvSpPr>
          <p:spPr bwMode="auto">
            <a:xfrm>
              <a:off x="2007569" y="1409344"/>
              <a:ext cx="1421151" cy="1633692"/>
            </a:xfrm>
            <a:prstGeom prst="rect">
              <a:avLst/>
            </a:prstGeom>
            <a:noFill/>
            <a:ln w="38100" cap="flat" cmpd="sng" algn="ctr">
              <a:solidFill>
                <a:srgbClr val="39639D">
                  <a:lumMod val="40000"/>
                  <a:lumOff val="60000"/>
                </a:srgbClr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D3CAF37E-B3E5-4516-AE13-D8897A5B0FE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7715" y="3484749"/>
            <a:ext cx="3820193" cy="210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521099-2247-4A26-BD52-A73C98363B69}"/>
              </a:ext>
            </a:extLst>
          </p:cNvPr>
          <p:cNvSpPr/>
          <p:nvPr/>
        </p:nvSpPr>
        <p:spPr>
          <a:xfrm>
            <a:off x="214853" y="716967"/>
            <a:ext cx="4506904" cy="707886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prstClr val="white"/>
                </a:solidFill>
              </a:rPr>
              <a:t>sp</a:t>
            </a:r>
            <a:r>
              <a:rPr lang="en-US" altLang="zh-CN" sz="4000" b="1" baseline="30000" dirty="0">
                <a:solidFill>
                  <a:prstClr val="white"/>
                </a:solidFill>
              </a:rPr>
              <a:t>2</a:t>
            </a:r>
            <a:r>
              <a:rPr lang="zh-CN" altLang="en-US" sz="4000" b="1" dirty="0">
                <a:solidFill>
                  <a:prstClr val="white"/>
                </a:solidFill>
              </a:rPr>
              <a:t>杂化：正三角形</a:t>
            </a:r>
          </a:p>
        </p:txBody>
      </p:sp>
      <p:sp>
        <p:nvSpPr>
          <p:cNvPr id="15" name="TextBox 41">
            <a:extLst>
              <a:ext uri="{FF2B5EF4-FFF2-40B4-BE49-F238E27FC236}">
                <a16:creationId xmlns:a16="http://schemas.microsoft.com/office/drawing/2014/main" id="{726744BD-8CFC-4EFE-97FA-ACB515EEC79F}"/>
              </a:ext>
            </a:extLst>
          </p:cNvPr>
          <p:cNvSpPr txBox="1"/>
          <p:nvPr/>
        </p:nvSpPr>
        <p:spPr>
          <a:xfrm>
            <a:off x="9428354" y="5236825"/>
            <a:ext cx="2561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未杂化的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与之垂直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53A8B1F-8F70-46AE-B20B-C074214E4D5F}"/>
              </a:ext>
            </a:extLst>
          </p:cNvPr>
          <p:cNvGrpSpPr/>
          <p:nvPr/>
        </p:nvGrpSpPr>
        <p:grpSpPr>
          <a:xfrm>
            <a:off x="4909669" y="435005"/>
            <a:ext cx="6950898" cy="2073136"/>
            <a:chOff x="1891699" y="1349693"/>
            <a:chExt cx="7366317" cy="22127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3">
                  <a:extLst>
                    <a:ext uri="{FF2B5EF4-FFF2-40B4-BE49-F238E27FC236}">
                      <a16:creationId xmlns:a16="http://schemas.microsoft.com/office/drawing/2014/main" id="{DA7B3DE7-F144-435B-86AD-77C7989EC37D}"/>
                    </a:ext>
                  </a:extLst>
                </p:cNvPr>
                <p:cNvSpPr txBox="1"/>
                <p:nvPr/>
              </p:nvSpPr>
              <p:spPr>
                <a:xfrm>
                  <a:off x="4589464" y="1708036"/>
                  <a:ext cx="2090978" cy="8369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8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latin typeface="Cambria Math"/>
                              </a:rPr>
                              <m:t>𝟏</m:t>
                            </m:r>
                            <m:r>
                              <m:rPr>
                                <m:brk m:alnAt="2"/>
                              </m:rPr>
                              <a:rPr lang="zh-CN" altLang="en-US" sz="2800" i="1">
                                <a:latin typeface="Cambria Math"/>
                              </a:rPr>
                              <m:t>个</m:t>
                            </m:r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latin typeface="Cambria Math"/>
                              </a:rPr>
                              <m:t>𝒔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 +</m:t>
                            </m:r>
                            <m:r>
                              <m:rPr>
                                <m:brk m:alnAt="2"/>
                              </m:rPr>
                              <a:rPr lang="en-US" altLang="zh-CN" sz="2800" b="1" i="1" smtClean="0">
                                <a:latin typeface="Cambria Math"/>
                              </a:rPr>
                              <m:t>𝟐</m:t>
                            </m:r>
                            <m:r>
                              <m:rPr>
                                <m:brk m:alnAt="2"/>
                              </m:rPr>
                              <a:rPr lang="zh-CN" altLang="en-US" sz="2800" i="1">
                                <a:latin typeface="Cambria Math"/>
                              </a:rPr>
                              <m:t>个</m:t>
                            </m:r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latin typeface="Cambria Math"/>
                              </a:rPr>
                              <m:t>𝒑</m:t>
                            </m:r>
                          </m:e>
                        </m:groupCh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TextBox 23">
                  <a:extLst>
                    <a:ext uri="{FF2B5EF4-FFF2-40B4-BE49-F238E27FC236}">
                      <a16:creationId xmlns:a16="http://schemas.microsoft.com/office/drawing/2014/main" xmlns="" id="{DA7B3DE7-F144-435B-86AD-77C7989EC3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464" y="1708036"/>
                  <a:ext cx="2090978" cy="836935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60213F6-2FEF-4CCB-81BA-20576ABF489B}"/>
                </a:ext>
              </a:extLst>
            </p:cNvPr>
            <p:cNvSpPr/>
            <p:nvPr/>
          </p:nvSpPr>
          <p:spPr bwMode="auto">
            <a:xfrm>
              <a:off x="2068001" y="1951932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DDA2AEE-FE97-4BA0-A16E-B4CFF86F097A}"/>
                </a:ext>
              </a:extLst>
            </p:cNvPr>
            <p:cNvSpPr/>
            <p:nvPr/>
          </p:nvSpPr>
          <p:spPr bwMode="auto">
            <a:xfrm>
              <a:off x="2763586" y="1465983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C0611E5-4A01-4C3B-ADB2-A3296C7D6FE4}"/>
                </a:ext>
              </a:extLst>
            </p:cNvPr>
            <p:cNvSpPr/>
            <p:nvPr/>
          </p:nvSpPr>
          <p:spPr bwMode="auto">
            <a:xfrm>
              <a:off x="3267642" y="1465983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2951FC0-FCDA-4EA9-980F-7F817A566959}"/>
                </a:ext>
              </a:extLst>
            </p:cNvPr>
            <p:cNvSpPr/>
            <p:nvPr/>
          </p:nvSpPr>
          <p:spPr bwMode="auto">
            <a:xfrm>
              <a:off x="3764143" y="1465983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79F5BDE-1631-4B8A-B17E-C0CEAEA98524}"/>
                </a:ext>
              </a:extLst>
            </p:cNvPr>
            <p:cNvSpPr/>
            <p:nvPr/>
          </p:nvSpPr>
          <p:spPr>
            <a:xfrm>
              <a:off x="1920557" y="2483162"/>
              <a:ext cx="673764" cy="5584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srgbClr val="39639D">
                      <a:lumMod val="75000"/>
                    </a:srgbClr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ns</a:t>
              </a:r>
              <a:endParaRPr lang="en-US" altLang="zh-CN" sz="2800" b="1" dirty="0">
                <a:solidFill>
                  <a:srgbClr val="39639D">
                    <a:lumMod val="75000"/>
                  </a:srgbClr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14DB48-FE97-4503-8F93-E0DF7073050E}"/>
                </a:ext>
              </a:extLst>
            </p:cNvPr>
            <p:cNvSpPr/>
            <p:nvPr/>
          </p:nvSpPr>
          <p:spPr>
            <a:xfrm>
              <a:off x="3098819" y="1924703"/>
              <a:ext cx="720704" cy="5584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 err="1">
                  <a:solidFill>
                    <a:srgbClr val="EB641B"/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np</a:t>
              </a:r>
              <a:endParaRPr lang="en-US" altLang="zh-CN" sz="2800" b="1" dirty="0">
                <a:solidFill>
                  <a:srgbClr val="EB641B"/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0E046DA-4BD7-4588-A7E1-B2C0E09A470C}"/>
                </a:ext>
              </a:extLst>
            </p:cNvPr>
            <p:cNvSpPr/>
            <p:nvPr/>
          </p:nvSpPr>
          <p:spPr bwMode="auto">
            <a:xfrm>
              <a:off x="6949502" y="2346553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0C36CF2-8FB5-4315-9711-73294E502A77}"/>
                </a:ext>
              </a:extLst>
            </p:cNvPr>
            <p:cNvSpPr/>
            <p:nvPr/>
          </p:nvSpPr>
          <p:spPr bwMode="auto">
            <a:xfrm>
              <a:off x="7448015" y="2346553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921F14B-8731-484A-9D98-0946808817CF}"/>
                </a:ext>
              </a:extLst>
            </p:cNvPr>
            <p:cNvSpPr/>
            <p:nvPr/>
          </p:nvSpPr>
          <p:spPr bwMode="auto">
            <a:xfrm>
              <a:off x="8645644" y="1465983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BA26F88-AC39-4C6A-BF3A-4E086455B9FB}"/>
                </a:ext>
              </a:extLst>
            </p:cNvPr>
            <p:cNvSpPr/>
            <p:nvPr/>
          </p:nvSpPr>
          <p:spPr>
            <a:xfrm>
              <a:off x="7329541" y="3003995"/>
              <a:ext cx="776670" cy="558459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white"/>
                  </a:solidFill>
                </a:rPr>
                <a:t>sp</a:t>
              </a:r>
              <a:r>
                <a:rPr lang="en-US" altLang="zh-CN" sz="2800" b="1" baseline="30000" dirty="0">
                  <a:solidFill>
                    <a:prstClr val="white"/>
                  </a:solidFill>
                </a:rPr>
                <a:t>2</a:t>
              </a:r>
              <a:endParaRPr lang="en-US" altLang="zh-CN" sz="2800" b="1" baseline="30000" dirty="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227CD52-1577-47EB-B1B3-A8C8220D15CA}"/>
                </a:ext>
              </a:extLst>
            </p:cNvPr>
            <p:cNvSpPr/>
            <p:nvPr/>
          </p:nvSpPr>
          <p:spPr>
            <a:xfrm>
              <a:off x="8537311" y="1986512"/>
              <a:ext cx="720705" cy="5584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 err="1">
                  <a:solidFill>
                    <a:srgbClr val="EB641B"/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np</a:t>
              </a:r>
              <a:endParaRPr lang="en-US" altLang="zh-CN" sz="2800" b="1" dirty="0">
                <a:solidFill>
                  <a:srgbClr val="EB641B"/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69A358A-25D7-47EB-8D71-0C8A36B84B97}"/>
                </a:ext>
              </a:extLst>
            </p:cNvPr>
            <p:cNvSpPr/>
            <p:nvPr/>
          </p:nvSpPr>
          <p:spPr bwMode="auto">
            <a:xfrm>
              <a:off x="7953483" y="2346553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5B0107D-F8F6-4117-A716-CC880E328040}"/>
                </a:ext>
              </a:extLst>
            </p:cNvPr>
            <p:cNvSpPr/>
            <p:nvPr/>
          </p:nvSpPr>
          <p:spPr bwMode="auto">
            <a:xfrm>
              <a:off x="1891699" y="1349693"/>
              <a:ext cx="1872444" cy="1691927"/>
            </a:xfrm>
            <a:prstGeom prst="rect">
              <a:avLst/>
            </a:prstGeom>
            <a:noFill/>
            <a:ln w="38100" cap="flat" cmpd="sng" algn="ctr">
              <a:solidFill>
                <a:srgbClr val="0070C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  <a:cs typeface="Arial Unicode MS" pitchFamily="34" charset="-122"/>
              </a:endParaRPr>
            </a:p>
          </p:txBody>
        </p:sp>
      </p:grpSp>
      <p:pic>
        <p:nvPicPr>
          <p:cNvPr id="21" name="Picture 5" descr="FG12_08C">
            <a:extLst>
              <a:ext uri="{FF2B5EF4-FFF2-40B4-BE49-F238E27FC236}">
                <a16:creationId xmlns:a16="http://schemas.microsoft.com/office/drawing/2014/main" id="{F2731B6F-B9F6-4FCE-8FE8-2948DC467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60" y="2449947"/>
            <a:ext cx="8431617" cy="423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68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83C10B-6379-4F2E-BA25-D32E43CA4CA9}"/>
              </a:ext>
            </a:extLst>
          </p:cNvPr>
          <p:cNvSpPr/>
          <p:nvPr/>
        </p:nvSpPr>
        <p:spPr>
          <a:xfrm>
            <a:off x="273253" y="824710"/>
            <a:ext cx="4531406" cy="646331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</a:rPr>
              <a:t>sp</a:t>
            </a:r>
            <a:r>
              <a:rPr lang="en-US" altLang="zh-CN" sz="3600" b="1" baseline="30000" dirty="0">
                <a:solidFill>
                  <a:prstClr val="white"/>
                </a:solidFill>
              </a:rPr>
              <a:t>3</a:t>
            </a:r>
            <a:r>
              <a:rPr lang="zh-CN" altLang="en-US" sz="3600" b="1" dirty="0">
                <a:solidFill>
                  <a:prstClr val="white"/>
                </a:solidFill>
              </a:rPr>
              <a:t>杂化：正四面体 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4BA815F-ABB5-45D0-8F85-8EA0CD863C93}"/>
              </a:ext>
            </a:extLst>
          </p:cNvPr>
          <p:cNvGrpSpPr/>
          <p:nvPr/>
        </p:nvGrpSpPr>
        <p:grpSpPr>
          <a:xfrm>
            <a:off x="5048286" y="284795"/>
            <a:ext cx="6870461" cy="2132175"/>
            <a:chOff x="2087108" y="1502920"/>
            <a:chExt cx="7493834" cy="23615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3">
                  <a:extLst>
                    <a:ext uri="{FF2B5EF4-FFF2-40B4-BE49-F238E27FC236}">
                      <a16:creationId xmlns:a16="http://schemas.microsoft.com/office/drawing/2014/main" id="{8243E931-A26E-40A5-9906-C66735455531}"/>
                    </a:ext>
                  </a:extLst>
                </p:cNvPr>
                <p:cNvSpPr txBox="1"/>
                <p:nvPr/>
              </p:nvSpPr>
              <p:spPr>
                <a:xfrm>
                  <a:off x="4947057" y="1961163"/>
                  <a:ext cx="2097049" cy="8830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80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latin typeface="Cambria Math"/>
                              </a:rPr>
                              <m:t>𝟏</m:t>
                            </m:r>
                            <m:r>
                              <m:rPr>
                                <m:brk m:alnAt="2"/>
                              </m:rPr>
                              <a:rPr lang="zh-CN" altLang="en-US" sz="2800" i="1">
                                <a:latin typeface="Cambria Math"/>
                              </a:rPr>
                              <m:t>个</m:t>
                            </m:r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latin typeface="Cambria Math"/>
                              </a:rPr>
                              <m:t>𝒔</m:t>
                            </m:r>
                            <m:r>
                              <a:rPr lang="en-US" altLang="zh-CN" sz="2800" i="1">
                                <a:latin typeface="Cambria Math"/>
                              </a:rPr>
                              <m:t> +</m:t>
                            </m:r>
                            <m:r>
                              <m:rPr>
                                <m:brk m:alnAt="2"/>
                              </m:rPr>
                              <a:rPr lang="en-US" altLang="zh-CN" sz="2800" b="1" i="1" smtClean="0">
                                <a:latin typeface="Cambria Math"/>
                              </a:rPr>
                              <m:t>𝟑</m:t>
                            </m:r>
                            <m:r>
                              <m:rPr>
                                <m:brk m:alnAt="2"/>
                              </m:rPr>
                              <a:rPr lang="zh-CN" altLang="en-US" sz="2800" i="1">
                                <a:latin typeface="Cambria Math"/>
                              </a:rPr>
                              <m:t>个</m:t>
                            </m:r>
                            <m:r>
                              <m:rPr>
                                <m:brk m:alnAt="2"/>
                              </m:rPr>
                              <a:rPr lang="en-US" altLang="zh-CN" sz="2800" i="1">
                                <a:latin typeface="Cambria Math"/>
                              </a:rPr>
                              <m:t>𝒑</m:t>
                            </m:r>
                          </m:e>
                        </m:groupCh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TextBox 23">
                  <a:extLst>
                    <a:ext uri="{FF2B5EF4-FFF2-40B4-BE49-F238E27FC236}">
                      <a16:creationId xmlns:a16="http://schemas.microsoft.com/office/drawing/2014/main" xmlns="" id="{8243E931-A26E-40A5-9906-C667354555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7057" y="1961163"/>
                  <a:ext cx="2097049" cy="883062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AB942C5-6B9C-4E42-A1EB-D37076263AEF}"/>
                </a:ext>
              </a:extLst>
            </p:cNvPr>
            <p:cNvSpPr/>
            <p:nvPr/>
          </p:nvSpPr>
          <p:spPr bwMode="auto">
            <a:xfrm>
              <a:off x="2241716" y="2170283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A38E6E4-0E5C-4A4B-9A94-2DEE673E294B}"/>
                </a:ext>
              </a:extLst>
            </p:cNvPr>
            <p:cNvSpPr/>
            <p:nvPr/>
          </p:nvSpPr>
          <p:spPr bwMode="auto">
            <a:xfrm>
              <a:off x="2937301" y="168433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F60EC19-C1F4-4F2F-A829-13242028DD7D}"/>
                </a:ext>
              </a:extLst>
            </p:cNvPr>
            <p:cNvSpPr/>
            <p:nvPr/>
          </p:nvSpPr>
          <p:spPr bwMode="auto">
            <a:xfrm>
              <a:off x="3441357" y="168433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8A18AD8-047D-4ADA-A0B3-C13B1C563AC7}"/>
                </a:ext>
              </a:extLst>
            </p:cNvPr>
            <p:cNvSpPr/>
            <p:nvPr/>
          </p:nvSpPr>
          <p:spPr bwMode="auto">
            <a:xfrm>
              <a:off x="3937858" y="168433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FFBEE31-2EC9-437F-AEA7-E6911DE1AB30}"/>
                </a:ext>
              </a:extLst>
            </p:cNvPr>
            <p:cNvSpPr/>
            <p:nvPr/>
          </p:nvSpPr>
          <p:spPr>
            <a:xfrm>
              <a:off x="2164166" y="2844225"/>
              <a:ext cx="6591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srgbClr val="39639D">
                      <a:lumMod val="75000"/>
                    </a:srgbClr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ns</a:t>
              </a:r>
              <a:endParaRPr lang="en-US" altLang="zh-CN" sz="2800" b="1" dirty="0">
                <a:solidFill>
                  <a:srgbClr val="39639D">
                    <a:lumMod val="75000"/>
                  </a:srgbClr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4465FD-2EDE-4EF4-8B0A-8CB2E075D214}"/>
                </a:ext>
              </a:extLst>
            </p:cNvPr>
            <p:cNvSpPr/>
            <p:nvPr/>
          </p:nvSpPr>
          <p:spPr>
            <a:xfrm>
              <a:off x="3340564" y="2395163"/>
              <a:ext cx="7056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 err="1">
                  <a:solidFill>
                    <a:srgbClr val="EB641B"/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np</a:t>
              </a:r>
              <a:endParaRPr lang="en-US" altLang="zh-CN" sz="2800" b="1" dirty="0">
                <a:solidFill>
                  <a:srgbClr val="EB641B"/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3939D8B-DBA5-46F5-8A90-B1FA290ACA01}"/>
                </a:ext>
              </a:extLst>
            </p:cNvPr>
            <p:cNvSpPr/>
            <p:nvPr/>
          </p:nvSpPr>
          <p:spPr bwMode="auto">
            <a:xfrm>
              <a:off x="7642316" y="256490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42BCD90-3DEC-421B-ABB4-3C28169A9FD8}"/>
                </a:ext>
              </a:extLst>
            </p:cNvPr>
            <p:cNvSpPr/>
            <p:nvPr/>
          </p:nvSpPr>
          <p:spPr bwMode="auto">
            <a:xfrm>
              <a:off x="8140830" y="256490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E1A1B9A-1247-4B94-9C57-7A3793E54823}"/>
                </a:ext>
              </a:extLst>
            </p:cNvPr>
            <p:cNvSpPr/>
            <p:nvPr/>
          </p:nvSpPr>
          <p:spPr>
            <a:xfrm>
              <a:off x="8221511" y="3284984"/>
              <a:ext cx="752182" cy="579514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white"/>
                  </a:solidFill>
                </a:rPr>
                <a:t>sp</a:t>
              </a:r>
              <a:r>
                <a:rPr lang="en-US" altLang="zh-CN" sz="2800" b="1" baseline="30000" dirty="0">
                  <a:solidFill>
                    <a:prstClr val="white"/>
                  </a:solidFill>
                </a:rPr>
                <a:t>3</a:t>
              </a:r>
              <a:endParaRPr lang="en-US" altLang="zh-CN" sz="2800" b="1" baseline="30000" dirty="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05099BE-0638-41A5-9A8F-F3E7B9370921}"/>
                </a:ext>
              </a:extLst>
            </p:cNvPr>
            <p:cNvSpPr/>
            <p:nvPr/>
          </p:nvSpPr>
          <p:spPr bwMode="auto">
            <a:xfrm>
              <a:off x="8646297" y="256490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71D40A3-21ED-478F-8661-90A885CFFFD6}"/>
                </a:ext>
              </a:extLst>
            </p:cNvPr>
            <p:cNvSpPr/>
            <p:nvPr/>
          </p:nvSpPr>
          <p:spPr bwMode="auto">
            <a:xfrm>
              <a:off x="9148942" y="256490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B71F21-AFAD-439C-9B8E-C9E295AD6E71}"/>
                </a:ext>
              </a:extLst>
            </p:cNvPr>
            <p:cNvSpPr/>
            <p:nvPr/>
          </p:nvSpPr>
          <p:spPr bwMode="auto">
            <a:xfrm>
              <a:off x="2087108" y="1502920"/>
              <a:ext cx="2381314" cy="1926080"/>
            </a:xfrm>
            <a:prstGeom prst="rect">
              <a:avLst/>
            </a:prstGeom>
            <a:noFill/>
            <a:ln w="38100" cap="flat" cmpd="sng" algn="ctr">
              <a:solidFill>
                <a:schemeClr val="accent4">
                  <a:lumMod val="40000"/>
                  <a:lumOff val="60000"/>
                </a:schemeClr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800" b="1">
                <a:solidFill>
                  <a:prstClr val="black"/>
                </a:solidFill>
                <a:cs typeface="Arial Unicode MS" pitchFamily="34" charset="-122"/>
              </a:endParaRPr>
            </a:p>
          </p:txBody>
        </p:sp>
      </p:grpSp>
      <p:pic>
        <p:nvPicPr>
          <p:cNvPr id="17" name="Picture 9" descr="FG12_05">
            <a:extLst>
              <a:ext uri="{FF2B5EF4-FFF2-40B4-BE49-F238E27FC236}">
                <a16:creationId xmlns:a16="http://schemas.microsoft.com/office/drawing/2014/main" id="{E5DEB002-FA41-4DDE-A22A-2B270DDE4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0" y="2023776"/>
            <a:ext cx="4747452" cy="4500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499E4CBB-00C4-495F-B1F7-353E0D4F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097" y="3156672"/>
            <a:ext cx="2732280" cy="2687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CF309F1-AED9-4BDE-8A09-2E54DE9DFE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58" y="3432873"/>
            <a:ext cx="2846453" cy="21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8685A1-C775-4965-A1E7-3A6CFD869B19}"/>
                  </a:ext>
                </a:extLst>
              </p:cNvPr>
              <p:cNvSpPr txBox="1"/>
              <p:nvPr/>
            </p:nvSpPr>
            <p:spPr>
              <a:xfrm>
                <a:off x="4459011" y="2208532"/>
                <a:ext cx="2837635" cy="537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b="0">
                              <a:latin typeface="Times New Roman" pitchFamily="18" charset="0"/>
                              <a:cs typeface="Times New Roman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b="0">
                              <a:latin typeface="Times New Roman" pitchFamily="18" charset="0"/>
                              <a:cs typeface="Times New Roman" pitchFamily="18" charset="0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b="0">
                              <a:latin typeface="Times New Roman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b="0" i="1">
                              <a:latin typeface="Times New Roman" pitchFamily="18" charset="0"/>
                              <a:cs typeface="Times New Roman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b="0">
                              <a:latin typeface="Times New Roman" pitchFamily="18" charset="0"/>
                              <a:cs typeface="Times New Roman" pitchFamily="18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altLang="zh-CN" b="0">
                              <a:latin typeface="Times New Roman" pitchFamily="18" charset="0"/>
                              <a:cs typeface="Times New Roman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US" altLang="zh-CN" b="0">
                              <a:latin typeface="Times New Roman" pitchFamily="18" charset="0"/>
                              <a:cs typeface="Times New Roman" pitchFamily="18" charset="0"/>
                            </a:rPr>
                            <m:t> + 1</m:t>
                          </m:r>
                          <m:r>
                            <m:rPr>
                              <m:nor/>
                            </m:rPr>
                            <a:rPr lang="zh-CN" altLang="en-US" b="0">
                              <a:latin typeface="Times New Roman" pitchFamily="18" charset="0"/>
                              <a:cs typeface="Times New Roman" pitchFamily="18" charset="0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b="0" i="1">
                              <a:latin typeface="Times New Roman" pitchFamily="18" charset="0"/>
                              <a:cs typeface="Times New Roman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b="0">
                              <a:latin typeface="Times New Roman" pitchFamily="18" charset="0"/>
                              <a:cs typeface="Times New Roman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b="0">
                              <a:latin typeface="Times New Roman" pitchFamily="18" charset="0"/>
                              <a:cs typeface="Times New Roman" pitchFamily="18" charset="0"/>
                            </a:rPr>
                            <m:t> + 2</m:t>
                          </m:r>
                          <m:r>
                            <m:rPr>
                              <m:nor/>
                            </m:rPr>
                            <a:rPr lang="zh-CN" altLang="en-US" b="0">
                              <a:latin typeface="Times New Roman" pitchFamily="18" charset="0"/>
                              <a:cs typeface="Times New Roman" pitchFamily="18" charset="0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b="0" i="1">
                              <a:latin typeface="Times New Roman" pitchFamily="18" charset="0"/>
                              <a:cs typeface="Times New Roman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b="0">
                              <a:latin typeface="Times New Roman" pitchFamily="18" charset="0"/>
                              <a:cs typeface="Times New Roman" pitchFamily="18" charset="0"/>
                            </a:rPr>
                            <m:t>p</m:t>
                          </m:r>
                        </m:e>
                      </m:groupChr>
                    </m:oMath>
                  </m:oMathPara>
                </a14:m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D08685A1-C775-4965-A1E7-3A6CFD86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11" y="2208532"/>
                <a:ext cx="2837635" cy="537135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86237DCD-FE92-47EF-AE05-81DA2F474C99}"/>
              </a:ext>
            </a:extLst>
          </p:cNvPr>
          <p:cNvGrpSpPr/>
          <p:nvPr/>
        </p:nvGrpSpPr>
        <p:grpSpPr>
          <a:xfrm>
            <a:off x="7436988" y="1790632"/>
            <a:ext cx="4675799" cy="1680447"/>
            <a:chOff x="107504" y="4567491"/>
            <a:chExt cx="5268390" cy="218028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4F7C7E05-E910-489E-B0F0-003F05B3C61B}"/>
                </a:ext>
              </a:extLst>
            </p:cNvPr>
            <p:cNvSpPr/>
            <p:nvPr/>
          </p:nvSpPr>
          <p:spPr bwMode="auto">
            <a:xfrm>
              <a:off x="2429150" y="5498069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0384A39-ABE9-47BD-88E6-DA580CC4F3F6}"/>
                </a:ext>
              </a:extLst>
            </p:cNvPr>
            <p:cNvSpPr/>
            <p:nvPr/>
          </p:nvSpPr>
          <p:spPr bwMode="auto">
            <a:xfrm>
              <a:off x="2933222" y="5498069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F314564-B679-4211-B486-1AFBA59EA9E7}"/>
                </a:ext>
              </a:extLst>
            </p:cNvPr>
            <p:cNvSpPr/>
            <p:nvPr/>
          </p:nvSpPr>
          <p:spPr>
            <a:xfrm>
              <a:off x="2884615" y="6154852"/>
              <a:ext cx="904675" cy="592928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white"/>
                  </a:solidFill>
                </a:rPr>
                <a:t>dsp</a:t>
              </a:r>
              <a:r>
                <a:rPr lang="en-US" altLang="zh-CN" sz="2400" b="1" baseline="30000" dirty="0">
                  <a:solidFill>
                    <a:prstClr val="white"/>
                  </a:solidFill>
                </a:rPr>
                <a:t>2</a:t>
              </a:r>
              <a:endParaRPr lang="en-US" altLang="zh-CN" sz="2400" b="1" baseline="30000" dirty="0">
                <a:solidFill>
                  <a:prstClr val="white"/>
                </a:solidFill>
                <a:latin typeface="Times New Roman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40518E3-AB32-4071-B5C6-27545D612B7D}"/>
                </a:ext>
              </a:extLst>
            </p:cNvPr>
            <p:cNvSpPr/>
            <p:nvPr/>
          </p:nvSpPr>
          <p:spPr bwMode="auto">
            <a:xfrm>
              <a:off x="3437294" y="5498069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999E7BB-CD28-4EF6-BEDC-85D7D23214CD}"/>
                </a:ext>
              </a:extLst>
            </p:cNvPr>
            <p:cNvSpPr/>
            <p:nvPr/>
          </p:nvSpPr>
          <p:spPr bwMode="auto">
            <a:xfrm>
              <a:off x="3941366" y="5498069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EEFACC9-602B-4F05-A2EC-D336397330C3}"/>
                </a:ext>
              </a:extLst>
            </p:cNvPr>
            <p:cNvSpPr/>
            <p:nvPr/>
          </p:nvSpPr>
          <p:spPr bwMode="auto">
            <a:xfrm>
              <a:off x="4828518" y="4567491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BC96058-2EC7-45C1-BB85-85375571854B}"/>
                </a:ext>
              </a:extLst>
            </p:cNvPr>
            <p:cNvSpPr/>
            <p:nvPr/>
          </p:nvSpPr>
          <p:spPr>
            <a:xfrm>
              <a:off x="4727531" y="4923746"/>
              <a:ext cx="648363" cy="5929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err="1">
                  <a:solidFill>
                    <a:srgbClr val="EB641B"/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np</a:t>
              </a:r>
              <a:endParaRPr lang="en-US" altLang="zh-CN" sz="2400" b="1" dirty="0">
                <a:solidFill>
                  <a:srgbClr val="EB641B"/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FD14A9F-7297-407C-B5CE-E86A98173752}"/>
                </a:ext>
              </a:extLst>
            </p:cNvPr>
            <p:cNvSpPr/>
            <p:nvPr/>
          </p:nvSpPr>
          <p:spPr bwMode="auto">
            <a:xfrm>
              <a:off x="107504" y="4882195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A8748CB-4C76-470E-A028-E184958FF659}"/>
                </a:ext>
              </a:extLst>
            </p:cNvPr>
            <p:cNvSpPr/>
            <p:nvPr/>
          </p:nvSpPr>
          <p:spPr bwMode="auto">
            <a:xfrm>
              <a:off x="593570" y="4882195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FF6825C-18E5-4F92-9B00-55A9F59E2761}"/>
                </a:ext>
              </a:extLst>
            </p:cNvPr>
            <p:cNvSpPr/>
            <p:nvPr/>
          </p:nvSpPr>
          <p:spPr bwMode="auto">
            <a:xfrm>
              <a:off x="1079636" y="4882195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A67F83C-710F-4AF8-99BF-2FC8B50281E5}"/>
                </a:ext>
              </a:extLst>
            </p:cNvPr>
            <p:cNvSpPr/>
            <p:nvPr/>
          </p:nvSpPr>
          <p:spPr bwMode="auto">
            <a:xfrm>
              <a:off x="1565702" y="4882195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9CAF0DD-D9EC-480A-93E6-691C8A7BD6C5}"/>
                </a:ext>
              </a:extLst>
            </p:cNvPr>
            <p:cNvSpPr/>
            <p:nvPr/>
          </p:nvSpPr>
          <p:spPr>
            <a:xfrm>
              <a:off x="328188" y="5423398"/>
              <a:ext cx="1216944" cy="592928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7D3C4A">
                      <a:lumMod val="75000"/>
                    </a:srgbClr>
                  </a:solidFill>
                </a:rPr>
                <a:t>(n-1)d</a:t>
              </a:r>
              <a:endParaRPr lang="en-US" altLang="zh-CN" sz="2400" b="1" dirty="0">
                <a:solidFill>
                  <a:srgbClr val="7D3C4A">
                    <a:lumMod val="75000"/>
                  </a:srgbClr>
                </a:solidFill>
                <a:latin typeface="Times New Roman"/>
              </a:endParaRPr>
            </a:p>
          </p:txBody>
        </p:sp>
      </p:grpSp>
      <p:pic>
        <p:nvPicPr>
          <p:cNvPr id="27" name="Picture 3">
            <a:extLst>
              <a:ext uri="{FF2B5EF4-FFF2-40B4-BE49-F238E27FC236}">
                <a16:creationId xmlns:a16="http://schemas.microsoft.com/office/drawing/2014/main" id="{4AB2A7FC-A547-4B21-A253-2E8A4A46A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764" y="4353422"/>
            <a:ext cx="3026811" cy="163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0806D65A-F021-4C4A-9C68-0A3E66298F08}"/>
              </a:ext>
            </a:extLst>
          </p:cNvPr>
          <p:cNvSpPr/>
          <p:nvPr/>
        </p:nvSpPr>
        <p:spPr>
          <a:xfrm>
            <a:off x="101047" y="429852"/>
            <a:ext cx="5994953" cy="646331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</a:rPr>
              <a:t>dsp</a:t>
            </a:r>
            <a:r>
              <a:rPr lang="en-US" altLang="zh-CN" sz="3600" b="1" baseline="30000" dirty="0">
                <a:solidFill>
                  <a:prstClr val="white"/>
                </a:solidFill>
              </a:rPr>
              <a:t>2</a:t>
            </a:r>
            <a:r>
              <a:rPr lang="zh-CN" altLang="en-US" sz="3600" b="1" dirty="0">
                <a:solidFill>
                  <a:prstClr val="white"/>
                </a:solidFill>
              </a:rPr>
              <a:t>杂化：平面正方形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3C8C5BD-F69D-4CC7-9B70-6F0214B636ED}"/>
              </a:ext>
            </a:extLst>
          </p:cNvPr>
          <p:cNvGrpSpPr/>
          <p:nvPr/>
        </p:nvGrpSpPr>
        <p:grpSpPr>
          <a:xfrm>
            <a:off x="101047" y="1622739"/>
            <a:ext cx="4357964" cy="1371025"/>
            <a:chOff x="107504" y="1438171"/>
            <a:chExt cx="5055359" cy="17332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7438D13-63A7-4553-A471-9DD6803B4E66}"/>
                </a:ext>
              </a:extLst>
            </p:cNvPr>
            <p:cNvSpPr/>
            <p:nvPr/>
          </p:nvSpPr>
          <p:spPr bwMode="auto">
            <a:xfrm>
              <a:off x="2934200" y="2115405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29E19D-BD8A-481D-8036-048070349CD0}"/>
                </a:ext>
              </a:extLst>
            </p:cNvPr>
            <p:cNvSpPr/>
            <p:nvPr/>
          </p:nvSpPr>
          <p:spPr bwMode="auto">
            <a:xfrm>
              <a:off x="3704120" y="162382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BBC179F-797D-4F9E-A143-E2CA96851FE6}"/>
                </a:ext>
              </a:extLst>
            </p:cNvPr>
            <p:cNvSpPr/>
            <p:nvPr/>
          </p:nvSpPr>
          <p:spPr bwMode="auto">
            <a:xfrm>
              <a:off x="4217492" y="162382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76E88C-BE2D-40C3-95F2-5995970B0BA8}"/>
                </a:ext>
              </a:extLst>
            </p:cNvPr>
            <p:cNvSpPr/>
            <p:nvPr/>
          </p:nvSpPr>
          <p:spPr bwMode="auto">
            <a:xfrm>
              <a:off x="4730863" y="162382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961CF24-9D63-4572-982F-7074C8BE32A9}"/>
                </a:ext>
              </a:extLst>
            </p:cNvPr>
            <p:cNvSpPr/>
            <p:nvPr/>
          </p:nvSpPr>
          <p:spPr bwMode="auto">
            <a:xfrm>
              <a:off x="107504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155CE6-DC86-47C8-9004-5BE6D071F22E}"/>
                </a:ext>
              </a:extLst>
            </p:cNvPr>
            <p:cNvSpPr/>
            <p:nvPr/>
          </p:nvSpPr>
          <p:spPr bwMode="auto">
            <a:xfrm>
              <a:off x="593570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AC6EE9-68ED-4A39-8340-BCB558746CE4}"/>
                </a:ext>
              </a:extLst>
            </p:cNvPr>
            <p:cNvSpPr/>
            <p:nvPr/>
          </p:nvSpPr>
          <p:spPr bwMode="auto">
            <a:xfrm>
              <a:off x="1079636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30C5FF2-A689-4942-AFA4-D1E503E3097F}"/>
                </a:ext>
              </a:extLst>
            </p:cNvPr>
            <p:cNvSpPr/>
            <p:nvPr/>
          </p:nvSpPr>
          <p:spPr bwMode="auto">
            <a:xfrm>
              <a:off x="1565702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9AF40EF-39DA-444C-BF8C-D24B38773881}"/>
                </a:ext>
              </a:extLst>
            </p:cNvPr>
            <p:cNvSpPr/>
            <p:nvPr/>
          </p:nvSpPr>
          <p:spPr bwMode="auto">
            <a:xfrm>
              <a:off x="2051768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92BC010-4B1A-4DBE-9831-D90108C388AE}"/>
                </a:ext>
              </a:extLst>
            </p:cNvPr>
            <p:cNvSpPr/>
            <p:nvPr/>
          </p:nvSpPr>
          <p:spPr>
            <a:xfrm>
              <a:off x="372863" y="2556119"/>
              <a:ext cx="1534842" cy="584775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7D3C4A">
                      <a:lumMod val="75000"/>
                    </a:srgbClr>
                  </a:solidFill>
                </a:rPr>
                <a:t>(n-1)d</a:t>
              </a:r>
              <a:endParaRPr lang="en-US" altLang="zh-CN" sz="2400" b="1" dirty="0">
                <a:solidFill>
                  <a:srgbClr val="7D3C4A">
                    <a:lumMod val="75000"/>
                  </a:srgbClr>
                </a:solidFill>
                <a:latin typeface="Times New Roman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EFF198B-7373-4B67-8684-DB259528D17D}"/>
                </a:ext>
              </a:extLst>
            </p:cNvPr>
            <p:cNvSpPr/>
            <p:nvPr/>
          </p:nvSpPr>
          <p:spPr>
            <a:xfrm>
              <a:off x="2802377" y="2586600"/>
              <a:ext cx="65915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39639D">
                      <a:lumMod val="75000"/>
                    </a:srgbClr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ns</a:t>
              </a:r>
              <a:endParaRPr lang="en-US" altLang="zh-CN" sz="2400" b="1" dirty="0">
                <a:solidFill>
                  <a:srgbClr val="39639D">
                    <a:lumMod val="75000"/>
                  </a:srgbClr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B51B1F6-35E9-4389-AA16-F5270ABC8469}"/>
                </a:ext>
              </a:extLst>
            </p:cNvPr>
            <p:cNvSpPr/>
            <p:nvPr/>
          </p:nvSpPr>
          <p:spPr>
            <a:xfrm>
              <a:off x="4098046" y="2127824"/>
              <a:ext cx="705643" cy="584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err="1">
                  <a:solidFill>
                    <a:srgbClr val="EB641B"/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np</a:t>
              </a:r>
              <a:endParaRPr lang="en-US" altLang="zh-CN" sz="2400" b="1" dirty="0">
                <a:solidFill>
                  <a:srgbClr val="EB641B"/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38E7FD3-7EA1-4C40-B835-69FC055F528C}"/>
                </a:ext>
              </a:extLst>
            </p:cNvPr>
            <p:cNvSpPr/>
            <p:nvPr/>
          </p:nvSpPr>
          <p:spPr bwMode="auto">
            <a:xfrm>
              <a:off x="2031391" y="1438171"/>
              <a:ext cx="2699473" cy="1733204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  <a:cs typeface="Arial Unicode MS" pitchFamily="34" charset="-122"/>
              </a:endParaRPr>
            </a:p>
          </p:txBody>
        </p: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D758CFEE-8609-4056-8E50-F0ABA43742D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4980" y="4353422"/>
            <a:ext cx="4228335" cy="17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1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FDC17D-2674-4591-9C50-AA88F46C3364}"/>
              </a:ext>
            </a:extLst>
          </p:cNvPr>
          <p:cNvSpPr/>
          <p:nvPr/>
        </p:nvSpPr>
        <p:spPr>
          <a:xfrm>
            <a:off x="89215" y="118373"/>
            <a:ext cx="5994953" cy="646331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</a:rPr>
              <a:t>sp</a:t>
            </a:r>
            <a:r>
              <a:rPr lang="en-US" altLang="zh-CN" sz="3600" b="1" baseline="30000" dirty="0">
                <a:solidFill>
                  <a:prstClr val="white"/>
                </a:solidFill>
              </a:rPr>
              <a:t>3</a:t>
            </a:r>
            <a:r>
              <a:rPr lang="en-US" altLang="zh-CN" sz="3600" b="1" dirty="0">
                <a:solidFill>
                  <a:prstClr val="white"/>
                </a:solidFill>
              </a:rPr>
              <a:t>d</a:t>
            </a:r>
            <a:r>
              <a:rPr lang="zh-CN" altLang="en-US" sz="3600" b="1" dirty="0">
                <a:solidFill>
                  <a:prstClr val="white"/>
                </a:solidFill>
              </a:rPr>
              <a:t>杂化：三角双锥体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1AC637B6-3E57-4A99-8CBB-A07A687CEF89}"/>
                  </a:ext>
                </a:extLst>
              </p:cNvPr>
              <p:cNvSpPr txBox="1"/>
              <p:nvPr/>
            </p:nvSpPr>
            <p:spPr>
              <a:xfrm>
                <a:off x="4667740" y="1974360"/>
                <a:ext cx="3110146" cy="59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zh-CN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sz="2000" b="1" smtClean="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+ 3</m:t>
                          </m:r>
                          <m:r>
                            <m:rPr>
                              <m:nor/>
                            </m:rPr>
                            <a:rPr lang="zh-CN" altLang="en-US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sz="2000" b="1" smtClean="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+ 1</m:t>
                          </m:r>
                          <m:r>
                            <m:rPr>
                              <m:nor/>
                            </m:rPr>
                            <a:rPr lang="zh-CN" altLang="en-US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sz="2000" b="1" smtClean="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d</m:t>
                          </m:r>
                        </m:e>
                      </m:groupChr>
                    </m:oMath>
                  </m:oMathPara>
                </a14:m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xmlns="" id="{1AC637B6-3E57-4A99-8CBB-A07A687CE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740" y="1974360"/>
                <a:ext cx="3110146" cy="59978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ABBCCB87-38CE-46E2-AB72-2BF72E735724}"/>
              </a:ext>
            </a:extLst>
          </p:cNvPr>
          <p:cNvGrpSpPr/>
          <p:nvPr/>
        </p:nvGrpSpPr>
        <p:grpSpPr>
          <a:xfrm>
            <a:off x="7987615" y="1304471"/>
            <a:ext cx="3921206" cy="1916627"/>
            <a:chOff x="7727470" y="1162555"/>
            <a:chExt cx="3921206" cy="191662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B71F043-3162-4461-836A-0D4103A40D9A}"/>
                </a:ext>
              </a:extLst>
            </p:cNvPr>
            <p:cNvSpPr/>
            <p:nvPr/>
          </p:nvSpPr>
          <p:spPr bwMode="auto">
            <a:xfrm>
              <a:off x="7727470" y="1977636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B5AB136-B719-4695-A2CF-198DF0B1ED60}"/>
                </a:ext>
              </a:extLst>
            </p:cNvPr>
            <p:cNvSpPr/>
            <p:nvPr/>
          </p:nvSpPr>
          <p:spPr bwMode="auto">
            <a:xfrm>
              <a:off x="8169608" y="1977636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5B5BB0B-9C5A-43BF-A9E1-FA0BAE114134}"/>
                </a:ext>
              </a:extLst>
            </p:cNvPr>
            <p:cNvSpPr/>
            <p:nvPr/>
          </p:nvSpPr>
          <p:spPr>
            <a:xfrm>
              <a:off x="8309429" y="2560353"/>
              <a:ext cx="933896" cy="518829"/>
            </a:xfrm>
            <a:prstGeom prst="rect">
              <a:avLst/>
            </a:prstGeom>
            <a:gradFill rotWithShape="1">
              <a:gsLst>
                <a:gs pos="0">
                  <a:srgbClr val="000066">
                    <a:shade val="51000"/>
                    <a:satMod val="130000"/>
                  </a:srgbClr>
                </a:gs>
                <a:gs pos="80000">
                  <a:srgbClr val="000066">
                    <a:shade val="93000"/>
                    <a:satMod val="130000"/>
                  </a:srgbClr>
                </a:gs>
                <a:gs pos="100000">
                  <a:srgbClr val="00006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sp</a:t>
              </a:r>
              <a:r>
                <a:rPr kumimoji="0" lang="en-US" altLang="zh-CN" sz="3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3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d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042A6CF-2333-4993-80FF-69DE0ACEABA4}"/>
                </a:ext>
              </a:extLst>
            </p:cNvPr>
            <p:cNvSpPr/>
            <p:nvPr/>
          </p:nvSpPr>
          <p:spPr bwMode="auto">
            <a:xfrm>
              <a:off x="8611747" y="1977636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EEDEB76-8206-43A1-A5E9-823DF5045AEA}"/>
                </a:ext>
              </a:extLst>
            </p:cNvPr>
            <p:cNvSpPr/>
            <p:nvPr/>
          </p:nvSpPr>
          <p:spPr bwMode="auto">
            <a:xfrm>
              <a:off x="9053885" y="1977636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0667FD01-AEE8-4E8A-8610-2280B4C16010}"/>
                </a:ext>
              </a:extLst>
            </p:cNvPr>
            <p:cNvSpPr/>
            <p:nvPr/>
          </p:nvSpPr>
          <p:spPr bwMode="auto">
            <a:xfrm>
              <a:off x="9990721" y="1162555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148578B-E900-4135-AB1B-2D5682459CB8}"/>
                </a:ext>
              </a:extLst>
            </p:cNvPr>
            <p:cNvSpPr/>
            <p:nvPr/>
          </p:nvSpPr>
          <p:spPr bwMode="auto">
            <a:xfrm>
              <a:off x="10417065" y="1162555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7E0D78-851C-4037-94C4-797AAECA4AA4}"/>
                </a:ext>
              </a:extLst>
            </p:cNvPr>
            <p:cNvSpPr/>
            <p:nvPr/>
          </p:nvSpPr>
          <p:spPr bwMode="auto">
            <a:xfrm>
              <a:off x="10843410" y="1162555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2A8DB01-1BCE-4B02-90C9-87BD521AE30B}"/>
                </a:ext>
              </a:extLst>
            </p:cNvPr>
            <p:cNvSpPr/>
            <p:nvPr/>
          </p:nvSpPr>
          <p:spPr bwMode="auto">
            <a:xfrm>
              <a:off x="11269754" y="1162555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999CFD2-C374-41EF-86AD-9E6AF9E302B9}"/>
                </a:ext>
              </a:extLst>
            </p:cNvPr>
            <p:cNvSpPr/>
            <p:nvPr/>
          </p:nvSpPr>
          <p:spPr>
            <a:xfrm>
              <a:off x="10417667" y="1642726"/>
              <a:ext cx="600663" cy="51882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D3C4A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nd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7D3C4A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42C1EAA-80D0-46BE-B7B4-013981377BD9}"/>
                </a:ext>
              </a:extLst>
            </p:cNvPr>
            <p:cNvSpPr/>
            <p:nvPr/>
          </p:nvSpPr>
          <p:spPr bwMode="auto">
            <a:xfrm>
              <a:off x="9511526" y="1985061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C26FB57-2B88-4B46-B86F-D29DB99D78E8}"/>
              </a:ext>
            </a:extLst>
          </p:cNvPr>
          <p:cNvGrpSpPr>
            <a:grpSpLocks noChangeAspect="1"/>
          </p:cNvGrpSpPr>
          <p:nvPr/>
        </p:nvGrpSpPr>
        <p:grpSpPr>
          <a:xfrm>
            <a:off x="346670" y="1150622"/>
            <a:ext cx="4199854" cy="2196905"/>
            <a:chOff x="65273" y="1061845"/>
            <a:chExt cx="4941000" cy="258459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3BABA-E582-4BBF-8B82-C1D1CE4FF8CB}"/>
                </a:ext>
              </a:extLst>
            </p:cNvPr>
            <p:cNvSpPr/>
            <p:nvPr/>
          </p:nvSpPr>
          <p:spPr bwMode="auto">
            <a:xfrm>
              <a:off x="356710" y="2370273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39639D">
                    <a:shade val="51000"/>
                    <a:satMod val="130000"/>
                  </a:srgbClr>
                </a:gs>
                <a:gs pos="80000">
                  <a:srgbClr val="39639D">
                    <a:shade val="93000"/>
                    <a:satMod val="130000"/>
                  </a:srgbClr>
                </a:gs>
                <a:gs pos="100000">
                  <a:srgbClr val="39639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3722F9F-A200-488A-B633-5F2ADA1D8160}"/>
                </a:ext>
              </a:extLst>
            </p:cNvPr>
            <p:cNvSpPr/>
            <p:nvPr/>
          </p:nvSpPr>
          <p:spPr bwMode="auto">
            <a:xfrm>
              <a:off x="1015992" y="1878692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638EA0B-AB78-4E3A-B506-875E42CC99A8}"/>
                </a:ext>
              </a:extLst>
            </p:cNvPr>
            <p:cNvSpPr/>
            <p:nvPr/>
          </p:nvSpPr>
          <p:spPr bwMode="auto">
            <a:xfrm>
              <a:off x="1529364" y="1878692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9E9DD17-5F88-4CA5-B16A-5DE0FF79635D}"/>
                </a:ext>
              </a:extLst>
            </p:cNvPr>
            <p:cNvSpPr/>
            <p:nvPr/>
          </p:nvSpPr>
          <p:spPr bwMode="auto">
            <a:xfrm>
              <a:off x="2042735" y="1878692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C8A4D8D-3E28-4543-A78C-9A4F22AB2BF3}"/>
                </a:ext>
              </a:extLst>
            </p:cNvPr>
            <p:cNvSpPr/>
            <p:nvPr/>
          </p:nvSpPr>
          <p:spPr bwMode="auto">
            <a:xfrm>
              <a:off x="2630009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763D1F5-72DA-4306-81BE-651F4A46D79A}"/>
                </a:ext>
              </a:extLst>
            </p:cNvPr>
            <p:cNvSpPr/>
            <p:nvPr/>
          </p:nvSpPr>
          <p:spPr bwMode="auto">
            <a:xfrm>
              <a:off x="3116075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FA1B2A5-F86B-4751-A4EA-59B086C72C54}"/>
                </a:ext>
              </a:extLst>
            </p:cNvPr>
            <p:cNvSpPr/>
            <p:nvPr/>
          </p:nvSpPr>
          <p:spPr bwMode="auto">
            <a:xfrm>
              <a:off x="3602141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C8D5D02-3AF8-43BD-B335-DCBC2AF1E716}"/>
                </a:ext>
              </a:extLst>
            </p:cNvPr>
            <p:cNvSpPr/>
            <p:nvPr/>
          </p:nvSpPr>
          <p:spPr bwMode="auto">
            <a:xfrm>
              <a:off x="4088207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9AF5F8-BD76-40C1-8D8D-8E8FC3FB6B89}"/>
                </a:ext>
              </a:extLst>
            </p:cNvPr>
            <p:cNvSpPr/>
            <p:nvPr/>
          </p:nvSpPr>
          <p:spPr bwMode="auto">
            <a:xfrm>
              <a:off x="4574273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9DB0A48-8908-4D42-AC8B-88B33CC1B79B}"/>
                </a:ext>
              </a:extLst>
            </p:cNvPr>
            <p:cNvSpPr/>
            <p:nvPr/>
          </p:nvSpPr>
          <p:spPr>
            <a:xfrm>
              <a:off x="3427210" y="1797917"/>
              <a:ext cx="684803" cy="58477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D3C4A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nd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7D3C4A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C1EE83F-A67E-4690-8DD3-13FE06320749}"/>
                </a:ext>
              </a:extLst>
            </p:cNvPr>
            <p:cNvSpPr/>
            <p:nvPr/>
          </p:nvSpPr>
          <p:spPr>
            <a:xfrm>
              <a:off x="224887" y="2841468"/>
              <a:ext cx="6591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39639D">
                      <a:lumMod val="75000"/>
                    </a:srgbClr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ns</a:t>
              </a:r>
              <a:endParaRPr lang="en-US" altLang="zh-CN" sz="3200" b="1" dirty="0">
                <a:solidFill>
                  <a:srgbClr val="39639D">
                    <a:lumMod val="75000"/>
                  </a:srgbClr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D129867-370E-4521-B51B-0987EF755019}"/>
                </a:ext>
              </a:extLst>
            </p:cNvPr>
            <p:cNvSpPr/>
            <p:nvPr/>
          </p:nvSpPr>
          <p:spPr>
            <a:xfrm>
              <a:off x="1409053" y="2509885"/>
              <a:ext cx="7056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 err="1">
                  <a:solidFill>
                    <a:srgbClr val="EB641B"/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np</a:t>
              </a:r>
              <a:endParaRPr lang="en-US" altLang="zh-CN" sz="3200" b="1" dirty="0">
                <a:solidFill>
                  <a:srgbClr val="EB641B"/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5FC7E5D-4D73-426E-A478-72A51DD53760}"/>
                </a:ext>
              </a:extLst>
            </p:cNvPr>
            <p:cNvSpPr/>
            <p:nvPr/>
          </p:nvSpPr>
          <p:spPr bwMode="auto">
            <a:xfrm>
              <a:off x="65273" y="1061845"/>
              <a:ext cx="3050802" cy="2584595"/>
            </a:xfrm>
            <a:prstGeom prst="rect">
              <a:avLst/>
            </a:prstGeom>
            <a:noFill/>
            <a:ln w="38100" cap="flat" cmpd="sng" algn="ctr">
              <a:solidFill>
                <a:srgbClr val="39639D">
                  <a:lumMod val="40000"/>
                  <a:lumOff val="60000"/>
                </a:srgbClr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Arial Unicode MS" pitchFamily="34" charset="-122"/>
              </a:endParaRPr>
            </a:p>
          </p:txBody>
        </p: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68A31A54-69B8-4C4F-B584-A3B69069D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8" t="2845" r="4452" b="6376"/>
          <a:stretch/>
        </p:blipFill>
        <p:spPr bwMode="auto">
          <a:xfrm>
            <a:off x="2526698" y="3733445"/>
            <a:ext cx="2593185" cy="276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923E5084-B04B-4994-BFCB-1B03E735D8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663" y="3943869"/>
            <a:ext cx="2170975" cy="2377307"/>
          </a:xfrm>
          <a:prstGeom prst="rect">
            <a:avLst/>
          </a:prstGeom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E1A6C1FF-3F15-4C78-9E7B-1F7F8C2C7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3" r="18994"/>
          <a:stretch/>
        </p:blipFill>
        <p:spPr bwMode="auto">
          <a:xfrm>
            <a:off x="8595867" y="3875165"/>
            <a:ext cx="2163778" cy="245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31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11A9682-E576-43A1-8F67-380A244FACCC}"/>
              </a:ext>
            </a:extLst>
          </p:cNvPr>
          <p:cNvSpPr txBox="1">
            <a:spLocks noChangeArrowheads="1"/>
          </p:cNvSpPr>
          <p:nvPr/>
        </p:nvSpPr>
        <p:spPr>
          <a:xfrm>
            <a:off x="338000" y="200801"/>
            <a:ext cx="7096957" cy="7729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形成离子键的条件及离子键的特点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A49512-7277-44DF-8BC9-F8C0B297F28F}"/>
              </a:ext>
            </a:extLst>
          </p:cNvPr>
          <p:cNvSpPr txBox="1">
            <a:spLocks noChangeArrowheads="1"/>
          </p:cNvSpPr>
          <p:nvPr/>
        </p:nvSpPr>
        <p:spPr>
          <a:xfrm>
            <a:off x="1224451" y="982865"/>
            <a:ext cx="10192231" cy="3460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4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当两个正、负离子接近的时候既有相互吸引又有相互排斥，当正、负离子核间的距离达到某一个特定值时，正负离子间的引力和斥力达到平衡，整个系统的总能量降至最低。</a:t>
            </a:r>
          </a:p>
          <a:p>
            <a:pPr algn="just">
              <a:lnSpc>
                <a:spcPct val="14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生成离子键的条件是两元素原子的电负性差大于</a:t>
            </a:r>
            <a:r>
              <a:rPr lang="en-US" altLang="zh-CN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1.7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离子键具有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无方向性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无饱和性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一个离子周围最紧密相邻的异号离子的数目，称为配位数，主要取决于离子半径比 </a:t>
            </a:r>
            <a:r>
              <a:rPr lang="en-US" altLang="zh-CN" sz="2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</a:t>
            </a:r>
            <a:r>
              <a:rPr lang="en-US" altLang="zh-CN" sz="26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D26DF17-0EDD-4B34-B265-F6464201F40F}"/>
              </a:ext>
            </a:extLst>
          </p:cNvPr>
          <p:cNvSpPr txBox="1">
            <a:spLocks noChangeArrowheads="1"/>
          </p:cNvSpPr>
          <p:nvPr/>
        </p:nvSpPr>
        <p:spPr>
          <a:xfrm>
            <a:off x="337999" y="4549484"/>
            <a:ext cx="7096957" cy="5769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离子化合物的特点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2CF5DA-74E6-465B-8AB6-772BE814712C}"/>
              </a:ext>
            </a:extLst>
          </p:cNvPr>
          <p:cNvSpPr txBox="1">
            <a:spLocks noChangeArrowheads="1"/>
          </p:cNvSpPr>
          <p:nvPr/>
        </p:nvSpPr>
        <p:spPr>
          <a:xfrm>
            <a:off x="1224451" y="5135513"/>
            <a:ext cx="8171564" cy="1521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主要以晶体的形式存在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具有较高的熔点和沸点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在熔融状态或溶于水后其水溶液均能导电</a:t>
            </a:r>
          </a:p>
        </p:txBody>
      </p:sp>
    </p:spTree>
    <p:extLst>
      <p:ext uri="{BB962C8B-B14F-4D97-AF65-F5344CB8AC3E}">
        <p14:creationId xmlns:p14="http://schemas.microsoft.com/office/powerpoint/2010/main" val="392508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4FDC17D-2674-4591-9C50-AA88F46C3364}"/>
              </a:ext>
            </a:extLst>
          </p:cNvPr>
          <p:cNvSpPr/>
          <p:nvPr/>
        </p:nvSpPr>
        <p:spPr>
          <a:xfrm>
            <a:off x="89215" y="118373"/>
            <a:ext cx="5994953" cy="646331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</a:rPr>
              <a:t>sp</a:t>
            </a:r>
            <a:r>
              <a:rPr lang="en-US" altLang="zh-CN" sz="3600" b="1" baseline="30000" dirty="0">
                <a:solidFill>
                  <a:prstClr val="white"/>
                </a:solidFill>
              </a:rPr>
              <a:t>3</a:t>
            </a:r>
            <a:r>
              <a:rPr lang="en-US" altLang="zh-CN" sz="3600" b="1" dirty="0">
                <a:solidFill>
                  <a:prstClr val="white"/>
                </a:solidFill>
              </a:rPr>
              <a:t>d</a:t>
            </a:r>
            <a:r>
              <a:rPr lang="en-US" altLang="zh-CN" sz="3600" b="1" baseline="30000" dirty="0">
                <a:solidFill>
                  <a:prstClr val="white"/>
                </a:solidFill>
              </a:rPr>
              <a:t>2</a:t>
            </a:r>
            <a:r>
              <a:rPr lang="zh-CN" altLang="en-US" sz="3600" b="1" dirty="0">
                <a:solidFill>
                  <a:prstClr val="white"/>
                </a:solidFill>
              </a:rPr>
              <a:t>杂化：正八面体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1AC637B6-3E57-4A99-8CBB-A07A687CEF89}"/>
                  </a:ext>
                </a:extLst>
              </p:cNvPr>
              <p:cNvSpPr txBox="1"/>
              <p:nvPr/>
            </p:nvSpPr>
            <p:spPr>
              <a:xfrm>
                <a:off x="4667740" y="1974360"/>
                <a:ext cx="3110146" cy="599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zh-CN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zh-CN" altLang="en-US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sz="2000" b="1" smtClean="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+ 3</m:t>
                          </m:r>
                          <m:r>
                            <m:rPr>
                              <m:nor/>
                            </m:rPr>
                            <a:rPr lang="zh-CN" altLang="en-US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sz="2000" b="1" smtClean="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+ 2</m:t>
                          </m:r>
                          <m:r>
                            <m:rPr>
                              <m:nor/>
                            </m:rPr>
                            <a:rPr lang="zh-CN" altLang="en-US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sz="2000" b="1" smtClean="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d</m:t>
                          </m:r>
                        </m:e>
                      </m:groupChr>
                    </m:oMath>
                  </m:oMathPara>
                </a14:m>
                <a:endPara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xmlns="" id="{1AC637B6-3E57-4A99-8CBB-A07A687CE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740" y="1974360"/>
                <a:ext cx="3110146" cy="59978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ABBCCB87-38CE-46E2-AB72-2BF72E735724}"/>
              </a:ext>
            </a:extLst>
          </p:cNvPr>
          <p:cNvGrpSpPr/>
          <p:nvPr/>
        </p:nvGrpSpPr>
        <p:grpSpPr>
          <a:xfrm>
            <a:off x="7987615" y="1304471"/>
            <a:ext cx="3921206" cy="1916627"/>
            <a:chOff x="7727470" y="1162555"/>
            <a:chExt cx="3921206" cy="191662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B71F043-3162-4461-836A-0D4103A40D9A}"/>
                </a:ext>
              </a:extLst>
            </p:cNvPr>
            <p:cNvSpPr/>
            <p:nvPr/>
          </p:nvSpPr>
          <p:spPr bwMode="auto">
            <a:xfrm>
              <a:off x="7727470" y="1977636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B5AB136-B719-4695-A2CF-198DF0B1ED60}"/>
                </a:ext>
              </a:extLst>
            </p:cNvPr>
            <p:cNvSpPr/>
            <p:nvPr/>
          </p:nvSpPr>
          <p:spPr bwMode="auto">
            <a:xfrm>
              <a:off x="8169608" y="1977636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5B5BB0B-9C5A-43BF-A9E1-FA0BAE114134}"/>
                </a:ext>
              </a:extLst>
            </p:cNvPr>
            <p:cNvSpPr/>
            <p:nvPr/>
          </p:nvSpPr>
          <p:spPr>
            <a:xfrm>
              <a:off x="8309429" y="2560353"/>
              <a:ext cx="933896" cy="518829"/>
            </a:xfrm>
            <a:prstGeom prst="rect">
              <a:avLst/>
            </a:prstGeom>
            <a:gradFill rotWithShape="1">
              <a:gsLst>
                <a:gs pos="0">
                  <a:srgbClr val="000066">
                    <a:shade val="51000"/>
                    <a:satMod val="130000"/>
                  </a:srgbClr>
                </a:gs>
                <a:gs pos="80000">
                  <a:srgbClr val="000066">
                    <a:shade val="93000"/>
                    <a:satMod val="130000"/>
                  </a:srgbClr>
                </a:gs>
                <a:gs pos="100000">
                  <a:srgbClr val="000066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sp</a:t>
              </a:r>
              <a:r>
                <a:rPr kumimoji="0" lang="en-US" altLang="zh-CN" sz="3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3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d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042A6CF-2333-4993-80FF-69DE0ACEABA4}"/>
                </a:ext>
              </a:extLst>
            </p:cNvPr>
            <p:cNvSpPr/>
            <p:nvPr/>
          </p:nvSpPr>
          <p:spPr bwMode="auto">
            <a:xfrm>
              <a:off x="8611747" y="1977636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EEDEB76-8206-43A1-A5E9-823DF5045AEA}"/>
                </a:ext>
              </a:extLst>
            </p:cNvPr>
            <p:cNvSpPr/>
            <p:nvPr/>
          </p:nvSpPr>
          <p:spPr bwMode="auto">
            <a:xfrm>
              <a:off x="9053885" y="1977636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148578B-E900-4135-AB1B-2D5682459CB8}"/>
                </a:ext>
              </a:extLst>
            </p:cNvPr>
            <p:cNvSpPr/>
            <p:nvPr/>
          </p:nvSpPr>
          <p:spPr bwMode="auto">
            <a:xfrm>
              <a:off x="10417065" y="1162555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7E0D78-851C-4037-94C4-797AAECA4AA4}"/>
                </a:ext>
              </a:extLst>
            </p:cNvPr>
            <p:cNvSpPr/>
            <p:nvPr/>
          </p:nvSpPr>
          <p:spPr bwMode="auto">
            <a:xfrm>
              <a:off x="10843410" y="1162555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2A8DB01-1BCE-4B02-90C9-87BD521AE30B}"/>
                </a:ext>
              </a:extLst>
            </p:cNvPr>
            <p:cNvSpPr/>
            <p:nvPr/>
          </p:nvSpPr>
          <p:spPr bwMode="auto">
            <a:xfrm>
              <a:off x="11269754" y="1162555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999CFD2-C374-41EF-86AD-9E6AF9E302B9}"/>
                </a:ext>
              </a:extLst>
            </p:cNvPr>
            <p:cNvSpPr/>
            <p:nvPr/>
          </p:nvSpPr>
          <p:spPr>
            <a:xfrm>
              <a:off x="10801177" y="1657811"/>
              <a:ext cx="600663" cy="518829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D3C4A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nd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7D3C4A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42C1EAA-80D0-46BE-B7B4-013981377BD9}"/>
                </a:ext>
              </a:extLst>
            </p:cNvPr>
            <p:cNvSpPr/>
            <p:nvPr/>
          </p:nvSpPr>
          <p:spPr bwMode="auto">
            <a:xfrm>
              <a:off x="9511526" y="1985061"/>
              <a:ext cx="378922" cy="447163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C26FB57-2B88-4B46-B86F-D29DB99D78E8}"/>
              </a:ext>
            </a:extLst>
          </p:cNvPr>
          <p:cNvGrpSpPr>
            <a:grpSpLocks noChangeAspect="1"/>
          </p:cNvGrpSpPr>
          <p:nvPr/>
        </p:nvGrpSpPr>
        <p:grpSpPr>
          <a:xfrm>
            <a:off x="346669" y="1088476"/>
            <a:ext cx="4199855" cy="2196905"/>
            <a:chOff x="65272" y="988730"/>
            <a:chExt cx="4941001" cy="258459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BC3BABA-E582-4BBF-8B82-C1D1CE4FF8CB}"/>
                </a:ext>
              </a:extLst>
            </p:cNvPr>
            <p:cNvSpPr/>
            <p:nvPr/>
          </p:nvSpPr>
          <p:spPr bwMode="auto">
            <a:xfrm>
              <a:off x="356710" y="2370273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39639D">
                    <a:shade val="51000"/>
                    <a:satMod val="130000"/>
                  </a:srgbClr>
                </a:gs>
                <a:gs pos="80000">
                  <a:srgbClr val="39639D">
                    <a:shade val="93000"/>
                    <a:satMod val="130000"/>
                  </a:srgbClr>
                </a:gs>
                <a:gs pos="100000">
                  <a:srgbClr val="39639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3722F9F-A200-488A-B633-5F2ADA1D8160}"/>
                </a:ext>
              </a:extLst>
            </p:cNvPr>
            <p:cNvSpPr/>
            <p:nvPr/>
          </p:nvSpPr>
          <p:spPr bwMode="auto">
            <a:xfrm>
              <a:off x="1015992" y="1878692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638EA0B-AB78-4E3A-B506-875E42CC99A8}"/>
                </a:ext>
              </a:extLst>
            </p:cNvPr>
            <p:cNvSpPr/>
            <p:nvPr/>
          </p:nvSpPr>
          <p:spPr bwMode="auto">
            <a:xfrm>
              <a:off x="1529364" y="1878692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9E9DD17-5F88-4CA5-B16A-5DE0FF79635D}"/>
                </a:ext>
              </a:extLst>
            </p:cNvPr>
            <p:cNvSpPr/>
            <p:nvPr/>
          </p:nvSpPr>
          <p:spPr bwMode="auto">
            <a:xfrm>
              <a:off x="2042735" y="1878692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EB641B">
                    <a:shade val="51000"/>
                    <a:satMod val="130000"/>
                  </a:srgbClr>
                </a:gs>
                <a:gs pos="80000">
                  <a:srgbClr val="EB641B">
                    <a:shade val="93000"/>
                    <a:satMod val="130000"/>
                  </a:srgbClr>
                </a:gs>
                <a:gs pos="100000">
                  <a:srgbClr val="EB641B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C8A4D8D-3E28-4543-A78C-9A4F22AB2BF3}"/>
                </a:ext>
              </a:extLst>
            </p:cNvPr>
            <p:cNvSpPr/>
            <p:nvPr/>
          </p:nvSpPr>
          <p:spPr bwMode="auto">
            <a:xfrm>
              <a:off x="2630009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763D1F5-72DA-4306-81BE-651F4A46D79A}"/>
                </a:ext>
              </a:extLst>
            </p:cNvPr>
            <p:cNvSpPr/>
            <p:nvPr/>
          </p:nvSpPr>
          <p:spPr bwMode="auto">
            <a:xfrm>
              <a:off x="3116075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FA1B2A5-F86B-4751-A4EA-59B086C72C54}"/>
                </a:ext>
              </a:extLst>
            </p:cNvPr>
            <p:cNvSpPr/>
            <p:nvPr/>
          </p:nvSpPr>
          <p:spPr bwMode="auto">
            <a:xfrm>
              <a:off x="3602141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C8D5D02-3AF8-43BD-B335-DCBC2AF1E716}"/>
                </a:ext>
              </a:extLst>
            </p:cNvPr>
            <p:cNvSpPr/>
            <p:nvPr/>
          </p:nvSpPr>
          <p:spPr bwMode="auto">
            <a:xfrm>
              <a:off x="4088207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9AF5F8-BD76-40C1-8D8D-8E8FC3FB6B89}"/>
                </a:ext>
              </a:extLst>
            </p:cNvPr>
            <p:cNvSpPr/>
            <p:nvPr/>
          </p:nvSpPr>
          <p:spPr bwMode="auto">
            <a:xfrm>
              <a:off x="4574273" y="1180326"/>
              <a:ext cx="432000" cy="504000"/>
            </a:xfrm>
            <a:prstGeom prst="rect">
              <a:avLst/>
            </a:prstGeom>
            <a:gradFill rotWithShape="1">
              <a:gsLst>
                <a:gs pos="0">
                  <a:srgbClr val="7D3C4A">
                    <a:shade val="51000"/>
                    <a:satMod val="130000"/>
                  </a:srgbClr>
                </a:gs>
                <a:gs pos="80000">
                  <a:srgbClr val="7D3C4A">
                    <a:shade val="93000"/>
                    <a:satMod val="130000"/>
                  </a:srgbClr>
                </a:gs>
                <a:gs pos="100000">
                  <a:srgbClr val="7D3C4A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9DB0A48-8908-4D42-AC8B-88B33CC1B79B}"/>
                </a:ext>
              </a:extLst>
            </p:cNvPr>
            <p:cNvSpPr/>
            <p:nvPr/>
          </p:nvSpPr>
          <p:spPr>
            <a:xfrm>
              <a:off x="3718705" y="1775828"/>
              <a:ext cx="684803" cy="584775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7D3C4A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rPr>
                <a:t>nd</a:t>
              </a:r>
              <a:endPara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7D3C4A">
                    <a:lumMod val="75000"/>
                  </a:srgbClr>
                </a:solidFill>
                <a:effectLst/>
                <a:uLnTx/>
                <a:uFillTx/>
                <a:latin typeface="Times New Roman"/>
                <a:ea typeface="宋体"/>
                <a:cs typeface="+mn-cs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C1EE83F-A67E-4690-8DD3-13FE06320749}"/>
                </a:ext>
              </a:extLst>
            </p:cNvPr>
            <p:cNvSpPr/>
            <p:nvPr/>
          </p:nvSpPr>
          <p:spPr>
            <a:xfrm>
              <a:off x="224887" y="2841468"/>
              <a:ext cx="6591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39639D">
                      <a:lumMod val="75000"/>
                    </a:srgbClr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ns</a:t>
              </a:r>
              <a:endParaRPr lang="en-US" altLang="zh-CN" sz="3200" b="1" dirty="0">
                <a:solidFill>
                  <a:srgbClr val="39639D">
                    <a:lumMod val="75000"/>
                  </a:srgbClr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D129867-370E-4521-B51B-0987EF755019}"/>
                </a:ext>
              </a:extLst>
            </p:cNvPr>
            <p:cNvSpPr/>
            <p:nvPr/>
          </p:nvSpPr>
          <p:spPr>
            <a:xfrm>
              <a:off x="1409053" y="2509885"/>
              <a:ext cx="7056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 err="1">
                  <a:solidFill>
                    <a:srgbClr val="EB641B"/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np</a:t>
              </a:r>
              <a:endParaRPr lang="en-US" altLang="zh-CN" sz="3200" b="1" dirty="0">
                <a:solidFill>
                  <a:srgbClr val="EB641B"/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5FC7E5D-4D73-426E-A478-72A51DD53760}"/>
                </a:ext>
              </a:extLst>
            </p:cNvPr>
            <p:cNvSpPr/>
            <p:nvPr/>
          </p:nvSpPr>
          <p:spPr bwMode="auto">
            <a:xfrm>
              <a:off x="65272" y="988730"/>
              <a:ext cx="3536868" cy="2584595"/>
            </a:xfrm>
            <a:prstGeom prst="rect">
              <a:avLst/>
            </a:prstGeom>
            <a:noFill/>
            <a:ln w="38100" cap="flat" cmpd="sng" algn="ctr">
              <a:solidFill>
                <a:srgbClr val="39639D">
                  <a:lumMod val="40000"/>
                  <a:lumOff val="60000"/>
                </a:srgbClr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Arial Unicode MS" pitchFamily="34" charset="-122"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486CA934-7A87-4587-B6FA-9A00A81A2896}"/>
              </a:ext>
            </a:extLst>
          </p:cNvPr>
          <p:cNvSpPr/>
          <p:nvPr/>
        </p:nvSpPr>
        <p:spPr bwMode="auto">
          <a:xfrm>
            <a:off x="10226419" y="2119552"/>
            <a:ext cx="378922" cy="447163"/>
          </a:xfrm>
          <a:prstGeom prst="rect">
            <a:avLst/>
          </a:prstGeom>
          <a:gradFill rotWithShape="1">
            <a:gsLst>
              <a:gs pos="0">
                <a:srgbClr val="39639D">
                  <a:tint val="50000"/>
                  <a:satMod val="300000"/>
                </a:srgbClr>
              </a:gs>
              <a:gs pos="35000">
                <a:srgbClr val="39639D">
                  <a:tint val="37000"/>
                  <a:satMod val="300000"/>
                </a:srgbClr>
              </a:gs>
              <a:gs pos="100000">
                <a:srgbClr val="39639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9639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B66D7CB7-495C-4BC6-9726-58E036896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1959" r="1658" b="4739"/>
          <a:stretch/>
        </p:blipFill>
        <p:spPr bwMode="auto">
          <a:xfrm>
            <a:off x="2622774" y="3733445"/>
            <a:ext cx="2653986" cy="259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3BB411-9A6C-44B1-A6B9-34153C02E2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74" y="3827235"/>
            <a:ext cx="2343336" cy="23626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72D5A7-2234-4A92-9907-46D43D7791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95" y="4052370"/>
            <a:ext cx="1912398" cy="191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08685A1-C775-4965-A1E7-3A6CFD869B19}"/>
                  </a:ext>
                </a:extLst>
              </p:cNvPr>
              <p:cNvSpPr txBox="1"/>
              <p:nvPr/>
            </p:nvSpPr>
            <p:spPr>
              <a:xfrm>
                <a:off x="4545892" y="2175968"/>
                <a:ext cx="3130985" cy="586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altLang="zh-CN" sz="2000" b="0" i="0" smtClean="0">
                              <a:latin typeface="Times New Roman" pitchFamily="18" charset="0"/>
                              <a:cs typeface="Times New Roman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zh-CN" altLang="en-US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000" b="0" i="1">
                              <a:latin typeface="Times New Roman" pitchFamily="18" charset="0"/>
                              <a:cs typeface="Times New Roman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−1)</m:t>
                          </m:r>
                          <m:r>
                            <m:rPr>
                              <m:nor/>
                            </m:rPr>
                            <a:rPr lang="en-US" altLang="zh-CN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d</m:t>
                          </m:r>
                          <m:r>
                            <m:rPr>
                              <m:nor/>
                            </m:rPr>
                            <a:rPr lang="en-US" altLang="zh-CN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 + 1</m:t>
                          </m:r>
                          <m:r>
                            <m:rPr>
                              <m:nor/>
                            </m:rPr>
                            <a:rPr lang="zh-CN" altLang="en-US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sz="2000" b="0" i="1">
                              <a:latin typeface="Times New Roman" pitchFamily="18" charset="0"/>
                              <a:cs typeface="Times New Roman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altLang="zh-CN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 + 3</m:t>
                          </m:r>
                          <m:r>
                            <m:rPr>
                              <m:nor/>
                            </m:rPr>
                            <a:rPr lang="zh-CN" altLang="en-US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个</m:t>
                          </m:r>
                          <m:r>
                            <m:rPr>
                              <m:nor/>
                            </m:rPr>
                            <a:rPr lang="en-US" altLang="zh-CN" sz="2000" b="0" i="1">
                              <a:latin typeface="Times New Roman" pitchFamily="18" charset="0"/>
                              <a:cs typeface="Times New Roman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zh-CN" sz="2000" b="0">
                              <a:latin typeface="Times New Roman" pitchFamily="18" charset="0"/>
                              <a:cs typeface="Times New Roman" pitchFamily="18" charset="0"/>
                            </a:rPr>
                            <m:t>p</m:t>
                          </m:r>
                        </m:e>
                      </m:groupChr>
                    </m:oMath>
                  </m:oMathPara>
                </a14:m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D08685A1-C775-4965-A1E7-3A6CFD869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892" y="2175968"/>
                <a:ext cx="3130985" cy="58650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0806D65A-F021-4C4A-9C68-0A3E66298F08}"/>
              </a:ext>
            </a:extLst>
          </p:cNvPr>
          <p:cNvSpPr/>
          <p:nvPr/>
        </p:nvSpPr>
        <p:spPr>
          <a:xfrm>
            <a:off x="101047" y="296579"/>
            <a:ext cx="5994953" cy="646331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</a:rPr>
              <a:t>d</a:t>
            </a:r>
            <a:r>
              <a:rPr lang="en-US" altLang="zh-CN" sz="3600" b="1" baseline="30000" dirty="0">
                <a:solidFill>
                  <a:prstClr val="white"/>
                </a:solidFill>
              </a:rPr>
              <a:t>2</a:t>
            </a:r>
            <a:r>
              <a:rPr lang="en-US" altLang="zh-CN" sz="3600" b="1" dirty="0">
                <a:solidFill>
                  <a:prstClr val="white"/>
                </a:solidFill>
              </a:rPr>
              <a:t>sp</a:t>
            </a:r>
            <a:r>
              <a:rPr lang="en-US" altLang="zh-CN" sz="3600" b="1" baseline="30000" dirty="0">
                <a:solidFill>
                  <a:prstClr val="white"/>
                </a:solidFill>
              </a:rPr>
              <a:t>3</a:t>
            </a:r>
            <a:r>
              <a:rPr lang="zh-CN" altLang="en-US" sz="3600" b="1" dirty="0">
                <a:solidFill>
                  <a:prstClr val="white"/>
                </a:solidFill>
              </a:rPr>
              <a:t>杂化：正八面体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3C8C5BD-F69D-4CC7-9B70-6F0214B636ED}"/>
              </a:ext>
            </a:extLst>
          </p:cNvPr>
          <p:cNvGrpSpPr/>
          <p:nvPr/>
        </p:nvGrpSpPr>
        <p:grpSpPr>
          <a:xfrm>
            <a:off x="89963" y="1622739"/>
            <a:ext cx="4417113" cy="1371025"/>
            <a:chOff x="94646" y="1438171"/>
            <a:chExt cx="5123974" cy="173320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7438D13-63A7-4553-A471-9DD6803B4E66}"/>
                </a:ext>
              </a:extLst>
            </p:cNvPr>
            <p:cNvSpPr/>
            <p:nvPr/>
          </p:nvSpPr>
          <p:spPr bwMode="auto">
            <a:xfrm>
              <a:off x="2934200" y="2115405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29E19D-BD8A-481D-8036-048070349CD0}"/>
                </a:ext>
              </a:extLst>
            </p:cNvPr>
            <p:cNvSpPr/>
            <p:nvPr/>
          </p:nvSpPr>
          <p:spPr bwMode="auto">
            <a:xfrm>
              <a:off x="3704120" y="162382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BBC179F-797D-4F9E-A143-E2CA96851FE6}"/>
                </a:ext>
              </a:extLst>
            </p:cNvPr>
            <p:cNvSpPr/>
            <p:nvPr/>
          </p:nvSpPr>
          <p:spPr bwMode="auto">
            <a:xfrm>
              <a:off x="4217492" y="162382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776E88C-BE2D-40C3-95F2-5995970B0BA8}"/>
                </a:ext>
              </a:extLst>
            </p:cNvPr>
            <p:cNvSpPr/>
            <p:nvPr/>
          </p:nvSpPr>
          <p:spPr bwMode="auto">
            <a:xfrm>
              <a:off x="4730863" y="1623824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961CF24-9D63-4572-982F-7074C8BE32A9}"/>
                </a:ext>
              </a:extLst>
            </p:cNvPr>
            <p:cNvSpPr/>
            <p:nvPr/>
          </p:nvSpPr>
          <p:spPr bwMode="auto">
            <a:xfrm>
              <a:off x="107504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155CE6-DC86-47C8-9004-5BE6D071F22E}"/>
                </a:ext>
              </a:extLst>
            </p:cNvPr>
            <p:cNvSpPr/>
            <p:nvPr/>
          </p:nvSpPr>
          <p:spPr bwMode="auto">
            <a:xfrm>
              <a:off x="593570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DAC6EE9-68ED-4A39-8340-BCB558746CE4}"/>
                </a:ext>
              </a:extLst>
            </p:cNvPr>
            <p:cNvSpPr/>
            <p:nvPr/>
          </p:nvSpPr>
          <p:spPr bwMode="auto">
            <a:xfrm>
              <a:off x="1079636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30C5FF2-A689-4942-AFA4-D1E503E3097F}"/>
                </a:ext>
              </a:extLst>
            </p:cNvPr>
            <p:cNvSpPr/>
            <p:nvPr/>
          </p:nvSpPr>
          <p:spPr bwMode="auto">
            <a:xfrm>
              <a:off x="1565702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9AF40EF-39DA-444C-BF8C-D24B38773881}"/>
                </a:ext>
              </a:extLst>
            </p:cNvPr>
            <p:cNvSpPr/>
            <p:nvPr/>
          </p:nvSpPr>
          <p:spPr bwMode="auto">
            <a:xfrm>
              <a:off x="2051768" y="1938528"/>
              <a:ext cx="432000" cy="504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92BC010-4B1A-4DBE-9831-D90108C388AE}"/>
                </a:ext>
              </a:extLst>
            </p:cNvPr>
            <p:cNvSpPr/>
            <p:nvPr/>
          </p:nvSpPr>
          <p:spPr>
            <a:xfrm>
              <a:off x="94646" y="2557124"/>
              <a:ext cx="1534842" cy="584774"/>
            </a:xfrm>
            <a:prstGeom prst="rect">
              <a:avLst/>
            </a:prstGeom>
            <a:ln>
              <a:noFill/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7D3C4A">
                      <a:lumMod val="75000"/>
                    </a:srgbClr>
                  </a:solidFill>
                </a:rPr>
                <a:t>(n-1)d</a:t>
              </a:r>
              <a:endParaRPr lang="en-US" altLang="zh-CN" sz="2400" b="1" dirty="0">
                <a:solidFill>
                  <a:srgbClr val="7D3C4A">
                    <a:lumMod val="75000"/>
                  </a:srgbClr>
                </a:solidFill>
                <a:latin typeface="Times New Roman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EFF198B-7373-4B67-8684-DB259528D17D}"/>
                </a:ext>
              </a:extLst>
            </p:cNvPr>
            <p:cNvSpPr/>
            <p:nvPr/>
          </p:nvSpPr>
          <p:spPr>
            <a:xfrm>
              <a:off x="2802377" y="2586600"/>
              <a:ext cx="65915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39639D">
                      <a:lumMod val="75000"/>
                    </a:srgbClr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ns</a:t>
              </a:r>
              <a:endParaRPr lang="en-US" altLang="zh-CN" sz="2400" b="1" dirty="0">
                <a:solidFill>
                  <a:srgbClr val="39639D">
                    <a:lumMod val="75000"/>
                  </a:srgbClr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B51B1F6-35E9-4389-AA16-F5270ABC8469}"/>
                </a:ext>
              </a:extLst>
            </p:cNvPr>
            <p:cNvSpPr/>
            <p:nvPr/>
          </p:nvSpPr>
          <p:spPr>
            <a:xfrm>
              <a:off x="4098046" y="2127824"/>
              <a:ext cx="705643" cy="584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 err="1">
                  <a:solidFill>
                    <a:srgbClr val="EB641B"/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</a:rPr>
                <a:t>np</a:t>
              </a:r>
              <a:endParaRPr lang="en-US" altLang="zh-CN" sz="2400" b="1" dirty="0">
                <a:solidFill>
                  <a:srgbClr val="EB641B"/>
                </a:solidFill>
                <a:latin typeface="Times New Roman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38E7FD3-7EA1-4C40-B835-69FC055F528C}"/>
                </a:ext>
              </a:extLst>
            </p:cNvPr>
            <p:cNvSpPr/>
            <p:nvPr/>
          </p:nvSpPr>
          <p:spPr bwMode="auto">
            <a:xfrm>
              <a:off x="1511636" y="1438171"/>
              <a:ext cx="3706984" cy="1733204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  <a:cs typeface="Arial Unicode MS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2EDA65-0CD8-4CE7-AB91-48DBC8D301B2}"/>
              </a:ext>
            </a:extLst>
          </p:cNvPr>
          <p:cNvGrpSpPr/>
          <p:nvPr/>
        </p:nvGrpSpPr>
        <p:grpSpPr>
          <a:xfrm>
            <a:off x="7721075" y="2033187"/>
            <a:ext cx="4243935" cy="1437890"/>
            <a:chOff x="7445866" y="2033187"/>
            <a:chExt cx="4243935" cy="143789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86237DCD-FE92-47EF-AE05-81DA2F474C99}"/>
                </a:ext>
              </a:extLst>
            </p:cNvPr>
            <p:cNvGrpSpPr/>
            <p:nvPr/>
          </p:nvGrpSpPr>
          <p:grpSpPr>
            <a:xfrm>
              <a:off x="7445866" y="2033187"/>
              <a:ext cx="3786035" cy="1437890"/>
              <a:chOff x="107504" y="4882195"/>
              <a:chExt cx="4265862" cy="186558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F7C7E05-E910-489E-B0F0-003F05B3C61B}"/>
                  </a:ext>
                </a:extLst>
              </p:cNvPr>
              <p:cNvSpPr/>
              <p:nvPr/>
            </p:nvSpPr>
            <p:spPr bwMode="auto">
              <a:xfrm>
                <a:off x="2429150" y="5498069"/>
                <a:ext cx="432000" cy="504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0384A39-ABE9-47BD-88E6-DA580CC4F3F6}"/>
                  </a:ext>
                </a:extLst>
              </p:cNvPr>
              <p:cNvSpPr/>
              <p:nvPr/>
            </p:nvSpPr>
            <p:spPr bwMode="auto">
              <a:xfrm>
                <a:off x="2933222" y="5498069"/>
                <a:ext cx="432000" cy="504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F314564-B679-4211-B486-1AFBA59EA9E7}"/>
                  </a:ext>
                </a:extLst>
              </p:cNvPr>
              <p:cNvSpPr/>
              <p:nvPr/>
            </p:nvSpPr>
            <p:spPr>
              <a:xfrm>
                <a:off x="2884615" y="6154852"/>
                <a:ext cx="904675" cy="592928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 algn="ctr" font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prstClr val="white"/>
                    </a:solidFill>
                  </a:rPr>
                  <a:t>dsp</a:t>
                </a:r>
                <a:r>
                  <a:rPr lang="en-US" altLang="zh-CN" sz="2400" b="1" baseline="30000" dirty="0">
                    <a:solidFill>
                      <a:prstClr val="white"/>
                    </a:solidFill>
                  </a:rPr>
                  <a:t>2</a:t>
                </a:r>
                <a:endParaRPr lang="en-US" altLang="zh-CN" sz="2400" b="1" baseline="30000" dirty="0">
                  <a:solidFill>
                    <a:prstClr val="white"/>
                  </a:solidFill>
                  <a:latin typeface="Times New Roman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140518E3-AB32-4071-B5C6-27545D612B7D}"/>
                  </a:ext>
                </a:extLst>
              </p:cNvPr>
              <p:cNvSpPr/>
              <p:nvPr/>
            </p:nvSpPr>
            <p:spPr bwMode="auto">
              <a:xfrm>
                <a:off x="3437294" y="5498069"/>
                <a:ext cx="432000" cy="504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999E7BB-CD28-4EF6-BEDC-85D7D23214CD}"/>
                  </a:ext>
                </a:extLst>
              </p:cNvPr>
              <p:cNvSpPr/>
              <p:nvPr/>
            </p:nvSpPr>
            <p:spPr bwMode="auto">
              <a:xfrm>
                <a:off x="3941366" y="5498069"/>
                <a:ext cx="432000" cy="504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1FD14A9F-7297-407C-B5CE-E86A98173752}"/>
                  </a:ext>
                </a:extLst>
              </p:cNvPr>
              <p:cNvSpPr/>
              <p:nvPr/>
            </p:nvSpPr>
            <p:spPr bwMode="auto">
              <a:xfrm>
                <a:off x="107504" y="4882195"/>
                <a:ext cx="432000" cy="504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8A8748CB-4C76-470E-A028-E184958FF659}"/>
                  </a:ext>
                </a:extLst>
              </p:cNvPr>
              <p:cNvSpPr/>
              <p:nvPr/>
            </p:nvSpPr>
            <p:spPr bwMode="auto">
              <a:xfrm>
                <a:off x="593570" y="4882195"/>
                <a:ext cx="432000" cy="504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FF6825C-18E5-4F92-9B00-55A9F59E2761}"/>
                  </a:ext>
                </a:extLst>
              </p:cNvPr>
              <p:cNvSpPr/>
              <p:nvPr/>
            </p:nvSpPr>
            <p:spPr bwMode="auto">
              <a:xfrm>
                <a:off x="1079636" y="4882195"/>
                <a:ext cx="432000" cy="5040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9CAF0DD-D9EC-480A-93E6-691C8A7BD6C5}"/>
                  </a:ext>
                </a:extLst>
              </p:cNvPr>
              <p:cNvSpPr/>
              <p:nvPr/>
            </p:nvSpPr>
            <p:spPr>
              <a:xfrm>
                <a:off x="328188" y="5423398"/>
                <a:ext cx="1216944" cy="592928"/>
              </a:xfrm>
              <a:prstGeom prst="rect">
                <a:avLst/>
              </a:prstGeom>
              <a:ln>
                <a:noFill/>
                <a:prstDash val="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 fontAlgn="ctr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7D3C4A">
                        <a:lumMod val="75000"/>
                      </a:srgbClr>
                    </a:solidFill>
                  </a:rPr>
                  <a:t>(n-1)d</a:t>
                </a:r>
                <a:endParaRPr lang="en-US" altLang="zh-CN" sz="2400" b="1" dirty="0">
                  <a:solidFill>
                    <a:srgbClr val="7D3C4A">
                      <a:lumMod val="75000"/>
                    </a:srgbClr>
                  </a:solidFill>
                  <a:latin typeface="Times New Roman"/>
                </a:endParaRPr>
              </a:p>
            </p:txBody>
          </p:sp>
        </p:grp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81148831-1BEC-406A-B30D-73EF343CE158}"/>
                </a:ext>
              </a:extLst>
            </p:cNvPr>
            <p:cNvSpPr/>
            <p:nvPr/>
          </p:nvSpPr>
          <p:spPr bwMode="auto">
            <a:xfrm>
              <a:off x="11306393" y="2507868"/>
              <a:ext cx="383408" cy="388455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B72DF7B-7CD8-4510-A4B1-0D6669C3645B}"/>
                </a:ext>
              </a:extLst>
            </p:cNvPr>
            <p:cNvSpPr/>
            <p:nvPr/>
          </p:nvSpPr>
          <p:spPr bwMode="auto">
            <a:xfrm>
              <a:off x="9058998" y="2504578"/>
              <a:ext cx="383408" cy="388455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>
                <a:solidFill>
                  <a:prstClr val="black"/>
                </a:solidFill>
              </a:endParaRPr>
            </a:p>
          </p:txBody>
        </p:sp>
      </p:grpSp>
      <p:pic>
        <p:nvPicPr>
          <p:cNvPr id="36" name="Picture 2">
            <a:extLst>
              <a:ext uri="{FF2B5EF4-FFF2-40B4-BE49-F238E27FC236}">
                <a16:creationId xmlns:a16="http://schemas.microsoft.com/office/drawing/2014/main" id="{6E8FAF5F-251A-4073-BE1D-C7426A8A6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1959" r="1658" b="4739"/>
          <a:stretch/>
        </p:blipFill>
        <p:spPr bwMode="auto">
          <a:xfrm>
            <a:off x="2622774" y="3733445"/>
            <a:ext cx="2653986" cy="259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0F17F2DD-90F0-4A93-8447-100A39354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74" y="3827235"/>
            <a:ext cx="2343336" cy="236266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2C878951-FD30-42FA-A546-E3C51E6A49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95" y="4052370"/>
            <a:ext cx="1912398" cy="191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5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C5860B2-043D-4DED-B5AE-A5EA241604D7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02068"/>
            <a:ext cx="8229600" cy="1143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杂化轨道类型小结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42729E7-4BF2-4875-84D3-C9A23078C099}"/>
              </a:ext>
            </a:extLst>
          </p:cNvPr>
          <p:cNvGrpSpPr/>
          <p:nvPr/>
        </p:nvGrpSpPr>
        <p:grpSpPr>
          <a:xfrm>
            <a:off x="1872568" y="1414918"/>
            <a:ext cx="8446865" cy="5361271"/>
            <a:chOff x="986754" y="1414918"/>
            <a:chExt cx="8446865" cy="5361271"/>
          </a:xfrm>
        </p:grpSpPr>
        <p:pic>
          <p:nvPicPr>
            <p:cNvPr id="5" name="Picture 7" descr="la_10_23">
              <a:extLst>
                <a:ext uri="{FF2B5EF4-FFF2-40B4-BE49-F238E27FC236}">
                  <a16:creationId xmlns:a16="http://schemas.microsoft.com/office/drawing/2014/main" id="{83519406-BC21-4C95-ABFC-6536F63E6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" t="10124" r="1053" b="55838"/>
            <a:stretch>
              <a:fillRect/>
            </a:stretch>
          </p:blipFill>
          <p:spPr bwMode="auto">
            <a:xfrm>
              <a:off x="1075531" y="1764714"/>
              <a:ext cx="7829196" cy="1997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3">
              <a:extLst>
                <a:ext uri="{FF2B5EF4-FFF2-40B4-BE49-F238E27FC236}">
                  <a16:creationId xmlns:a16="http://schemas.microsoft.com/office/drawing/2014/main" id="{4CAE7149-F6C9-44CA-BDE4-904C0D6927B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575494" y="1414918"/>
              <a:ext cx="7858125" cy="11557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Tx/>
                <a:buNone/>
              </a:pPr>
              <a:r>
                <a:rPr lang="en-US" altLang="zh-CN" sz="3600" dirty="0"/>
                <a:t>  </a:t>
              </a:r>
              <a:r>
                <a:rPr lang="en-US" altLang="zh-CN" sz="3600" b="1" i="1" dirty="0" err="1">
                  <a:latin typeface="Times New Roman" pitchFamily="18" charset="0"/>
                </a:rPr>
                <a:t>sp</a:t>
              </a:r>
              <a:r>
                <a:rPr lang="en-US" altLang="zh-CN" sz="3600" b="1" i="1" dirty="0">
                  <a:latin typeface="Times New Roman" pitchFamily="18" charset="0"/>
                </a:rPr>
                <a:t>                     sp</a:t>
              </a:r>
              <a:r>
                <a:rPr lang="en-US" altLang="zh-CN" sz="3600" b="1" i="1" baseline="30000" dirty="0">
                  <a:latin typeface="Times New Roman" pitchFamily="18" charset="0"/>
                </a:rPr>
                <a:t>2                   </a:t>
              </a:r>
              <a:r>
                <a:rPr lang="en-US" altLang="zh-CN" sz="3600" b="1" i="1" dirty="0">
                  <a:latin typeface="Times New Roman" pitchFamily="18" charset="0"/>
                </a:rPr>
                <a:t>     sp</a:t>
              </a:r>
              <a:r>
                <a:rPr lang="en-US" altLang="zh-CN" sz="3600" b="1" i="1" baseline="30000" dirty="0">
                  <a:latin typeface="Times New Roman" pitchFamily="18" charset="0"/>
                </a:rPr>
                <a:t>3</a:t>
              </a:r>
              <a:endParaRPr lang="zh-CN" altLang="en-US" sz="3600" b="1" baseline="30000" dirty="0">
                <a:latin typeface="Times New Roman" pitchFamily="18" charset="0"/>
              </a:endParaRPr>
            </a:p>
          </p:txBody>
        </p:sp>
        <p:graphicFrame>
          <p:nvGraphicFramePr>
            <p:cNvPr id="4" name="Object 9">
              <a:extLst>
                <a:ext uri="{FF2B5EF4-FFF2-40B4-BE49-F238E27FC236}">
                  <a16:creationId xmlns:a16="http://schemas.microsoft.com/office/drawing/2014/main" id="{BA424708-5C42-4F78-ADC1-045D271E832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3538916"/>
                </p:ext>
              </p:extLst>
            </p:nvPr>
          </p:nvGraphicFramePr>
          <p:xfrm>
            <a:off x="986754" y="5084762"/>
            <a:ext cx="2496043" cy="13502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9" name="Image" r:id="rId4" imgW="5726984" imgH="3098413" progId="">
                    <p:embed/>
                  </p:oleObj>
                </mc:Choice>
                <mc:Fallback>
                  <p:oleObj name="Image" r:id="rId4" imgW="5726984" imgH="3098413" progId="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6754" y="5084762"/>
                          <a:ext cx="2496043" cy="13502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8" descr="la_10_23">
              <a:extLst>
                <a:ext uri="{FF2B5EF4-FFF2-40B4-BE49-F238E27FC236}">
                  <a16:creationId xmlns:a16="http://schemas.microsoft.com/office/drawing/2014/main" id="{399279FA-CFFB-4CAF-86DE-FD3FF34438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74" t="57675" r="8421"/>
            <a:stretch>
              <a:fillRect/>
            </a:stretch>
          </p:blipFill>
          <p:spPr bwMode="auto">
            <a:xfrm>
              <a:off x="3657737" y="4554922"/>
              <a:ext cx="5438346" cy="2221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274FED48-3BF5-485C-AD59-F6AEF0077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520" y="4027390"/>
              <a:ext cx="7421563" cy="79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342900" indent="-34290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</a:pPr>
              <a:r>
                <a:rPr lang="en-US" altLang="zh-CN" sz="3200" b="1" i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dsp</a:t>
              </a:r>
              <a:r>
                <a:rPr lang="en-US" altLang="zh-CN" sz="3200" b="1" i="1" baseline="30000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2 </a:t>
              </a:r>
              <a:r>
                <a:rPr lang="zh-CN" altLang="en-US" sz="3200" b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                 </a:t>
              </a:r>
              <a:r>
                <a:rPr lang="en-US" altLang="zh-CN" sz="3200" b="1" i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 sp</a:t>
              </a:r>
              <a:r>
                <a:rPr lang="en-US" altLang="zh-CN" sz="3200" b="1" i="1" baseline="30000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3</a:t>
              </a:r>
              <a:r>
                <a:rPr lang="en-US" altLang="zh-CN" sz="3200" b="1" i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d</a:t>
              </a:r>
              <a:r>
                <a:rPr lang="en-US" altLang="zh-CN" sz="3200" b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                 </a:t>
              </a:r>
              <a:r>
                <a:rPr lang="en-US" altLang="zh-CN" sz="3200" b="1" i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sp</a:t>
              </a:r>
              <a:r>
                <a:rPr lang="en-US" altLang="zh-CN" sz="3200" b="1" i="1" baseline="30000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3</a:t>
              </a:r>
              <a:r>
                <a:rPr lang="en-US" altLang="zh-CN" sz="3200" b="1" i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d</a:t>
              </a:r>
              <a:r>
                <a:rPr lang="en-US" altLang="zh-CN" sz="3200" b="1" i="1" baseline="30000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2 </a:t>
              </a:r>
              <a:r>
                <a:rPr lang="zh-CN" altLang="en-US" sz="3200" b="1" i="1" baseline="30000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，</a:t>
              </a:r>
              <a:r>
                <a:rPr lang="zh-CN" altLang="en-US" sz="3200" b="1" i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 </a:t>
              </a:r>
              <a:r>
                <a:rPr lang="en-US" altLang="zh-CN" sz="3200" b="1" i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d</a:t>
              </a:r>
              <a:r>
                <a:rPr lang="en-US" altLang="zh-CN" sz="3200" b="1" i="1" baseline="30000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2</a:t>
              </a:r>
              <a:r>
                <a:rPr lang="en-US" altLang="zh-CN" sz="3200" b="1" i="1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sp</a:t>
              </a:r>
              <a:r>
                <a:rPr lang="en-US" altLang="zh-CN" sz="3200" b="1" i="1" baseline="30000" dirty="0">
                  <a:solidFill>
                    <a:prstClr val="black"/>
                  </a:solidFill>
                  <a:latin typeface="Times New Roman" pitchFamily="18" charset="0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3200" b="1" baseline="30000" dirty="0">
                <a:solidFill>
                  <a:prstClr val="black"/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0127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14">
                <a:extLst>
                  <a:ext uri="{FF2B5EF4-FFF2-40B4-BE49-F238E27FC236}">
                    <a16:creationId xmlns:a16="http://schemas.microsoft.com/office/drawing/2014/main" id="{1DDDA30C-D0C2-4855-B189-F96FAA54E3D8}"/>
                  </a:ext>
                </a:extLst>
              </p:cNvPr>
              <p:cNvSpPr txBox="1"/>
              <p:nvPr/>
            </p:nvSpPr>
            <p:spPr>
              <a:xfrm>
                <a:off x="5152965" y="2525997"/>
                <a:ext cx="1527982" cy="907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zh-CN" alt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𝒔</m:t>
                          </m:r>
                          <m:r>
                            <m:rPr>
                              <m:brk m:alnAt="2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𝒑</m:t>
                          </m:r>
                          <m:r>
                            <m:rPr>
                              <m:brk m:alnAt="2"/>
                            </m:rPr>
                            <a:rPr lang="en-US" altLang="zh-CN" b="1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brk m:alnAt="2"/>
                            </m:rPr>
                            <a:rPr lang="zh-CN" alt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杂</m:t>
                          </m:r>
                          <m:r>
                            <a:rPr lang="zh-CN" altLang="en-US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化</m:t>
                          </m:r>
                        </m:e>
                      </m:groupCh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Arial"/>
                  <a:ea typeface="宋体"/>
                </a:endParaRPr>
              </a:p>
            </p:txBody>
          </p:sp>
        </mc:Choice>
        <mc:Fallback xmlns="">
          <p:sp>
            <p:nvSpPr>
              <p:cNvPr id="32" name="TextBox 14">
                <a:extLst>
                  <a:ext uri="{FF2B5EF4-FFF2-40B4-BE49-F238E27FC236}">
                    <a16:creationId xmlns:a16="http://schemas.microsoft.com/office/drawing/2014/main" xmlns="" id="{1DDDA30C-D0C2-4855-B189-F96FAA54E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965" y="2525997"/>
                <a:ext cx="1527982" cy="90730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31742168-87C0-432B-97A5-1E9A2A5C7BCF}"/>
              </a:ext>
            </a:extLst>
          </p:cNvPr>
          <p:cNvSpPr/>
          <p:nvPr/>
        </p:nvSpPr>
        <p:spPr bwMode="auto">
          <a:xfrm>
            <a:off x="2568291" y="2690814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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4610F07-EE84-4387-B4C1-AF6C6DDFF918}"/>
              </a:ext>
            </a:extLst>
          </p:cNvPr>
          <p:cNvSpPr/>
          <p:nvPr/>
        </p:nvSpPr>
        <p:spPr bwMode="auto">
          <a:xfrm>
            <a:off x="3263876" y="2204865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BF159F6-1B09-4216-9A32-0A6F03954A28}"/>
              </a:ext>
            </a:extLst>
          </p:cNvPr>
          <p:cNvSpPr/>
          <p:nvPr/>
        </p:nvSpPr>
        <p:spPr bwMode="auto">
          <a:xfrm>
            <a:off x="3849445" y="2204865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DB669E-5B66-4D50-9E8B-FC17F434C639}"/>
              </a:ext>
            </a:extLst>
          </p:cNvPr>
          <p:cNvSpPr/>
          <p:nvPr/>
        </p:nvSpPr>
        <p:spPr bwMode="auto">
          <a:xfrm>
            <a:off x="4443412" y="2204865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A32A958-2A99-4116-8D44-E18C9118155E}"/>
              </a:ext>
            </a:extLst>
          </p:cNvPr>
          <p:cNvSpPr/>
          <p:nvPr/>
        </p:nvSpPr>
        <p:spPr>
          <a:xfrm>
            <a:off x="2404178" y="3364756"/>
            <a:ext cx="832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39639D">
                    <a:lumMod val="75000"/>
                  </a:srgbClr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2s</a:t>
            </a:r>
            <a:r>
              <a:rPr lang="en-US" altLang="zh-CN" sz="3200" b="1" baseline="30000" dirty="0">
                <a:solidFill>
                  <a:srgbClr val="39639D">
                    <a:lumMod val="75000"/>
                  </a:srgbClr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2</a:t>
            </a:r>
            <a:endParaRPr lang="en-US" altLang="zh-CN" sz="3200" b="1" baseline="30000" dirty="0">
              <a:solidFill>
                <a:srgbClr val="39639D">
                  <a:lumMod val="75000"/>
                </a:srgbClr>
              </a:solidFill>
              <a:latin typeface="Times New Roman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CE9AAC-72FD-46AD-BEC6-7383830B5D4C}"/>
              </a:ext>
            </a:extLst>
          </p:cNvPr>
          <p:cNvSpPr/>
          <p:nvPr/>
        </p:nvSpPr>
        <p:spPr>
          <a:xfrm>
            <a:off x="3642753" y="2869411"/>
            <a:ext cx="8787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39639D">
                    <a:lumMod val="75000"/>
                  </a:srgbClr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2p</a:t>
            </a:r>
            <a:r>
              <a:rPr lang="en-US" altLang="zh-CN" sz="3200" b="1" baseline="30000" dirty="0">
                <a:solidFill>
                  <a:srgbClr val="39639D">
                    <a:lumMod val="75000"/>
                  </a:srgbClr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0</a:t>
            </a:r>
            <a:endParaRPr lang="en-US" altLang="zh-CN" sz="3200" b="1" baseline="30000" dirty="0">
              <a:solidFill>
                <a:srgbClr val="39639D">
                  <a:lumMod val="75000"/>
                </a:srgbClr>
              </a:solidFill>
              <a:latin typeface="Times New Roman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B63E8D2-636B-4D33-929C-1C1A8B15DB75}"/>
              </a:ext>
            </a:extLst>
          </p:cNvPr>
          <p:cNvSpPr/>
          <p:nvPr/>
        </p:nvSpPr>
        <p:spPr bwMode="auto">
          <a:xfrm>
            <a:off x="6896971" y="3132258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tint val="50000"/>
                  <a:satMod val="300000"/>
                </a:srgbClr>
              </a:gs>
              <a:gs pos="35000">
                <a:srgbClr val="39639D">
                  <a:tint val="37000"/>
                  <a:satMod val="300000"/>
                </a:srgbClr>
              </a:gs>
              <a:gs pos="100000">
                <a:srgbClr val="39639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9639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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38F9DD-F7E3-4817-B043-69158FE270FF}"/>
              </a:ext>
            </a:extLst>
          </p:cNvPr>
          <p:cNvSpPr/>
          <p:nvPr/>
        </p:nvSpPr>
        <p:spPr bwMode="auto">
          <a:xfrm>
            <a:off x="7467493" y="3132258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tint val="50000"/>
                  <a:satMod val="300000"/>
                </a:srgbClr>
              </a:gs>
              <a:gs pos="35000">
                <a:srgbClr val="39639D">
                  <a:tint val="37000"/>
                  <a:satMod val="300000"/>
                </a:srgbClr>
              </a:gs>
              <a:gs pos="100000">
                <a:srgbClr val="39639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9639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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BB05924-D613-4481-81FF-1B55EBACB92D}"/>
              </a:ext>
            </a:extLst>
          </p:cNvPr>
          <p:cNvSpPr/>
          <p:nvPr/>
        </p:nvSpPr>
        <p:spPr bwMode="auto">
          <a:xfrm>
            <a:off x="8148628" y="2251688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8E7642-4838-44F7-8A47-CF3602365E85}"/>
              </a:ext>
            </a:extLst>
          </p:cNvPr>
          <p:cNvSpPr/>
          <p:nvPr/>
        </p:nvSpPr>
        <p:spPr bwMode="auto">
          <a:xfrm>
            <a:off x="8743645" y="2251688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6398908-AEF3-4CF7-B475-DDED211D7445}"/>
              </a:ext>
            </a:extLst>
          </p:cNvPr>
          <p:cNvSpPr/>
          <p:nvPr/>
        </p:nvSpPr>
        <p:spPr>
          <a:xfrm>
            <a:off x="8049155" y="3198926"/>
            <a:ext cx="2103461" cy="584775"/>
          </a:xfrm>
          <a:prstGeom prst="rect">
            <a:avLst/>
          </a:prstGeom>
          <a:gradFill rotWithShape="1">
            <a:gsLst>
              <a:gs pos="0">
                <a:srgbClr val="000066">
                  <a:shade val="51000"/>
                  <a:satMod val="130000"/>
                </a:srgbClr>
              </a:gs>
              <a:gs pos="80000">
                <a:srgbClr val="000066">
                  <a:shade val="93000"/>
                  <a:satMod val="130000"/>
                </a:srgbClr>
              </a:gs>
              <a:gs pos="100000">
                <a:srgbClr val="00006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(</a:t>
            </a: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sp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</a:t>
            </a:r>
            <a:r>
              <a:rPr kumimoji="0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(</a:t>
            </a: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sp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)</a:t>
            </a:r>
            <a:r>
              <a:rPr kumimoji="0" lang="en-US" altLang="zh-CN" sz="3200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1</a:t>
            </a:r>
            <a:endParaRPr kumimoji="0" lang="en-US" altLang="zh-CN" sz="3200" b="1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宋体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CA9C307-AF39-4E21-901A-B698700F7732}"/>
              </a:ext>
            </a:extLst>
          </p:cNvPr>
          <p:cNvSpPr/>
          <p:nvPr/>
        </p:nvSpPr>
        <p:spPr>
          <a:xfrm>
            <a:off x="9258681" y="2251688"/>
            <a:ext cx="8787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39639D">
                    <a:lumMod val="75000"/>
                  </a:srgbClr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2p</a:t>
            </a:r>
            <a:r>
              <a:rPr lang="en-US" altLang="zh-CN" sz="3200" b="1" baseline="30000" dirty="0">
                <a:solidFill>
                  <a:srgbClr val="39639D">
                    <a:lumMod val="75000"/>
                  </a:srgbClr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0</a:t>
            </a:r>
            <a:endParaRPr lang="en-US" altLang="zh-CN" sz="3200" b="1" baseline="30000" dirty="0">
              <a:solidFill>
                <a:srgbClr val="39639D">
                  <a:lumMod val="75000"/>
                </a:srgbClr>
              </a:solidFill>
              <a:latin typeface="Times New Roman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E011440-9BF0-4631-9C8D-056526C440DD}"/>
              </a:ext>
            </a:extLst>
          </p:cNvPr>
          <p:cNvSpPr/>
          <p:nvPr/>
        </p:nvSpPr>
        <p:spPr>
          <a:xfrm>
            <a:off x="1208339" y="2367292"/>
            <a:ext cx="7104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Be</a:t>
            </a:r>
            <a:endParaRPr lang="zh-CN" altLang="en-US" sz="3200" b="1" dirty="0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F0DF56-EA00-45A3-8633-7B41602B87DB}"/>
              </a:ext>
            </a:extLst>
          </p:cNvPr>
          <p:cNvSpPr/>
          <p:nvPr/>
        </p:nvSpPr>
        <p:spPr>
          <a:xfrm>
            <a:off x="4365201" y="620689"/>
            <a:ext cx="58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 err="1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Cl</a:t>
            </a:r>
            <a:endParaRPr lang="zh-CN" altLang="en-US" sz="3200" b="1" dirty="0">
              <a:solidFill>
                <a:srgbClr val="EB641B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8243EA6-9F78-449A-B01E-00B774285A83}"/>
              </a:ext>
            </a:extLst>
          </p:cNvPr>
          <p:cNvSpPr/>
          <p:nvPr/>
        </p:nvSpPr>
        <p:spPr bwMode="auto">
          <a:xfrm>
            <a:off x="6174034" y="602582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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EF4A973-0618-4A3B-A37F-2722B56B89C2}"/>
              </a:ext>
            </a:extLst>
          </p:cNvPr>
          <p:cNvSpPr/>
          <p:nvPr/>
        </p:nvSpPr>
        <p:spPr bwMode="auto">
          <a:xfrm>
            <a:off x="6869619" y="116633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210ED5E-C481-4DC8-8269-DE41FF78E6F5}"/>
              </a:ext>
            </a:extLst>
          </p:cNvPr>
          <p:cNvSpPr/>
          <p:nvPr/>
        </p:nvSpPr>
        <p:spPr bwMode="auto">
          <a:xfrm>
            <a:off x="7455188" y="116633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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4CE7868-E911-4314-8F37-434489EFC250}"/>
              </a:ext>
            </a:extLst>
          </p:cNvPr>
          <p:cNvSpPr/>
          <p:nvPr/>
        </p:nvSpPr>
        <p:spPr bwMode="auto">
          <a:xfrm>
            <a:off x="8049155" y="116633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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D3CD057-3852-49C5-A961-CAC26D8DF60C}"/>
              </a:ext>
            </a:extLst>
          </p:cNvPr>
          <p:cNvSpPr/>
          <p:nvPr/>
        </p:nvSpPr>
        <p:spPr>
          <a:xfrm>
            <a:off x="6009921" y="1276524"/>
            <a:ext cx="832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3s</a:t>
            </a:r>
            <a:r>
              <a:rPr lang="en-US" altLang="zh-CN" sz="3200" b="1" baseline="30000" dirty="0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2</a:t>
            </a:r>
            <a:endParaRPr lang="en-US" altLang="zh-CN" sz="3200" b="1" baseline="30000" dirty="0">
              <a:solidFill>
                <a:srgbClr val="EB641B"/>
              </a:solidFill>
              <a:latin typeface="Times New Roman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8847316-94A7-41B8-8C68-6504A4434102}"/>
              </a:ext>
            </a:extLst>
          </p:cNvPr>
          <p:cNvSpPr/>
          <p:nvPr/>
        </p:nvSpPr>
        <p:spPr>
          <a:xfrm>
            <a:off x="7248495" y="781179"/>
            <a:ext cx="8787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3p</a:t>
            </a:r>
            <a:r>
              <a:rPr lang="en-US" altLang="zh-CN" sz="3200" b="1" baseline="30000" dirty="0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5</a:t>
            </a:r>
            <a:endParaRPr lang="en-US" altLang="zh-CN" sz="3200" b="1" baseline="30000" dirty="0">
              <a:solidFill>
                <a:srgbClr val="EB641B"/>
              </a:solidFill>
              <a:latin typeface="Times New Roman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B5577C2-B145-4371-94AB-00514B040C90}"/>
              </a:ext>
            </a:extLst>
          </p:cNvPr>
          <p:cNvSpPr/>
          <p:nvPr/>
        </p:nvSpPr>
        <p:spPr>
          <a:xfrm>
            <a:off x="4517601" y="5644775"/>
            <a:ext cx="582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 err="1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Cl</a:t>
            </a:r>
            <a:endParaRPr lang="zh-CN" altLang="en-US" sz="3200" b="1" dirty="0">
              <a:solidFill>
                <a:srgbClr val="EB641B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54DB1B6-A2A7-451A-A36E-2B16A1043A04}"/>
              </a:ext>
            </a:extLst>
          </p:cNvPr>
          <p:cNvSpPr/>
          <p:nvPr/>
        </p:nvSpPr>
        <p:spPr bwMode="auto">
          <a:xfrm>
            <a:off x="6326434" y="5626668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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DE4AEBD-CE3B-454A-A241-E02EF857EF30}"/>
              </a:ext>
            </a:extLst>
          </p:cNvPr>
          <p:cNvSpPr/>
          <p:nvPr/>
        </p:nvSpPr>
        <p:spPr bwMode="auto">
          <a:xfrm>
            <a:off x="6906024" y="5140719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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4A7D0A3-9E1A-4EA9-B8CC-128CBC33763C}"/>
              </a:ext>
            </a:extLst>
          </p:cNvPr>
          <p:cNvSpPr/>
          <p:nvPr/>
        </p:nvSpPr>
        <p:spPr bwMode="auto">
          <a:xfrm>
            <a:off x="7491593" y="5140719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42F161C-6460-4252-A4F5-6A1FDA478B20}"/>
              </a:ext>
            </a:extLst>
          </p:cNvPr>
          <p:cNvSpPr/>
          <p:nvPr/>
        </p:nvSpPr>
        <p:spPr bwMode="auto">
          <a:xfrm>
            <a:off x="8085560" y="5140719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宋体"/>
                <a:cs typeface="+mn-cs"/>
                <a:sym typeface="Symbol"/>
              </a:rPr>
              <a:t>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7871E68-7256-47C6-B3C4-1975A4A7A494}"/>
              </a:ext>
            </a:extLst>
          </p:cNvPr>
          <p:cNvSpPr/>
          <p:nvPr/>
        </p:nvSpPr>
        <p:spPr>
          <a:xfrm>
            <a:off x="6162321" y="6300610"/>
            <a:ext cx="832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3s</a:t>
            </a:r>
            <a:r>
              <a:rPr lang="en-US" altLang="zh-CN" sz="3200" b="1" baseline="30000" dirty="0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2</a:t>
            </a:r>
            <a:endParaRPr lang="en-US" altLang="zh-CN" sz="3200" b="1" baseline="30000" dirty="0">
              <a:solidFill>
                <a:srgbClr val="EB641B"/>
              </a:solidFill>
              <a:latin typeface="Times New Roman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18FD98-8045-4E3F-874E-71FAF140F15F}"/>
              </a:ext>
            </a:extLst>
          </p:cNvPr>
          <p:cNvSpPr/>
          <p:nvPr/>
        </p:nvSpPr>
        <p:spPr>
          <a:xfrm>
            <a:off x="7400895" y="5805265"/>
            <a:ext cx="8787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3p</a:t>
            </a:r>
            <a:r>
              <a:rPr lang="en-US" altLang="zh-CN" sz="3200" b="1" baseline="30000" dirty="0">
                <a:solidFill>
                  <a:srgbClr val="EB641B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5</a:t>
            </a:r>
            <a:endParaRPr lang="en-US" altLang="zh-CN" sz="3200" b="1" baseline="30000" dirty="0">
              <a:solidFill>
                <a:srgbClr val="EB641B"/>
              </a:solidFill>
              <a:latin typeface="Times New Roman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0" name="Rectangle 18">
            <a:extLst>
              <a:ext uri="{FF2B5EF4-FFF2-40B4-BE49-F238E27FC236}">
                <a16:creationId xmlns:a16="http://schemas.microsoft.com/office/drawing/2014/main" id="{BF90BEA3-8C57-4D95-BC61-36EEF9196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963" y="0"/>
            <a:ext cx="574675" cy="3789041"/>
          </a:xfrm>
          <a:prstGeom prst="rect">
            <a:avLst/>
          </a:prstGeom>
          <a:solidFill>
            <a:srgbClr val="008000">
              <a:alpha val="20000"/>
            </a:srgbClr>
          </a:solidFill>
          <a:ln w="9525">
            <a:solidFill>
              <a:sysClr val="windowText" lastClr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61" name="Rectangle 18">
            <a:extLst>
              <a:ext uri="{FF2B5EF4-FFF2-40B4-BE49-F238E27FC236}">
                <a16:creationId xmlns:a16="http://schemas.microsoft.com/office/drawing/2014/main" id="{B2D9801C-6984-41EB-B144-AD4D776AA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5188" y="2836463"/>
            <a:ext cx="574675" cy="2968802"/>
          </a:xfrm>
          <a:prstGeom prst="rect">
            <a:avLst/>
          </a:prstGeom>
          <a:solidFill>
            <a:srgbClr val="008000">
              <a:alpha val="20000"/>
            </a:srgbClr>
          </a:solidFill>
          <a:ln w="9525">
            <a:solidFill>
              <a:sysClr val="windowText" lastClr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4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 animBg="1"/>
      <p:bldP spid="6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AAFABD8-616D-467F-B91A-6B327699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14" y="997731"/>
            <a:ext cx="6484096" cy="3717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EEBF726F-3125-4F83-BBDC-76204CD02056}"/>
              </a:ext>
            </a:extLst>
          </p:cNvPr>
          <p:cNvSpPr txBox="1"/>
          <p:nvPr/>
        </p:nvSpPr>
        <p:spPr>
          <a:xfrm>
            <a:off x="9042410" y="5275494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</a:t>
            </a:r>
            <a:r>
              <a:rPr lang="zh-CN" altLang="en-US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键</a:t>
            </a:r>
            <a:endParaRPr lang="zh-CN" altLang="en-US" sz="3200" b="1" dirty="0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3A35C2-42D5-4FA0-871F-8AFC81DD8FC8}"/>
              </a:ext>
            </a:extLst>
          </p:cNvPr>
          <p:cNvSpPr/>
          <p:nvPr/>
        </p:nvSpPr>
        <p:spPr>
          <a:xfrm>
            <a:off x="406166" y="351400"/>
            <a:ext cx="4531406" cy="646331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err="1">
                <a:solidFill>
                  <a:prstClr val="white"/>
                </a:solidFill>
              </a:rPr>
              <a:t>sp</a:t>
            </a:r>
            <a:r>
              <a:rPr lang="zh-CN" altLang="en-US" sz="3600" b="1" dirty="0">
                <a:solidFill>
                  <a:prstClr val="white"/>
                </a:solidFill>
              </a:rPr>
              <a:t>杂化：直线型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1612" y="4989413"/>
            <a:ext cx="5184576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737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8">
            <a:extLst>
              <a:ext uri="{FF2B5EF4-FFF2-40B4-BE49-F238E27FC236}">
                <a16:creationId xmlns:a16="http://schemas.microsoft.com/office/drawing/2014/main" id="{B2D9801C-6984-41EB-B144-AD4D776AA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6887" y="268448"/>
            <a:ext cx="574675" cy="5687736"/>
          </a:xfrm>
          <a:prstGeom prst="rect">
            <a:avLst/>
          </a:prstGeom>
          <a:solidFill>
            <a:srgbClr val="00B0F0">
              <a:alpha val="20000"/>
            </a:srgbClr>
          </a:solidFill>
          <a:ln w="9525">
            <a:solidFill>
              <a:sysClr val="windowText" lastClr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62" name="Rectangle 18">
            <a:extLst>
              <a:ext uri="{FF2B5EF4-FFF2-40B4-BE49-F238E27FC236}">
                <a16:creationId xmlns:a16="http://schemas.microsoft.com/office/drawing/2014/main" id="{B2D9801C-6984-41EB-B144-AD4D776AA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26" y="268448"/>
            <a:ext cx="574675" cy="5696125"/>
          </a:xfrm>
          <a:prstGeom prst="rect">
            <a:avLst/>
          </a:prstGeom>
          <a:solidFill>
            <a:srgbClr val="00B0F0">
              <a:alpha val="20000"/>
            </a:srgbClr>
          </a:solidFill>
          <a:ln w="9525">
            <a:solidFill>
              <a:sysClr val="windowText" lastClr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1742168-87C0-432B-97A5-1E9A2A5C7BCF}"/>
              </a:ext>
            </a:extLst>
          </p:cNvPr>
          <p:cNvSpPr/>
          <p:nvPr/>
        </p:nvSpPr>
        <p:spPr bwMode="auto">
          <a:xfrm>
            <a:off x="823225" y="3210932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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4610F07-EE84-4387-B4C1-AF6C6DDFF918}"/>
              </a:ext>
            </a:extLst>
          </p:cNvPr>
          <p:cNvSpPr/>
          <p:nvPr/>
        </p:nvSpPr>
        <p:spPr bwMode="auto">
          <a:xfrm>
            <a:off x="1476865" y="2196476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BF159F6-1B09-4216-9A32-0A6F03954A28}"/>
              </a:ext>
            </a:extLst>
          </p:cNvPr>
          <p:cNvSpPr/>
          <p:nvPr/>
        </p:nvSpPr>
        <p:spPr bwMode="auto">
          <a:xfrm>
            <a:off x="2062434" y="2196476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DB669E-5B66-4D50-9E8B-FC17F434C639}"/>
              </a:ext>
            </a:extLst>
          </p:cNvPr>
          <p:cNvSpPr/>
          <p:nvPr/>
        </p:nvSpPr>
        <p:spPr bwMode="auto">
          <a:xfrm>
            <a:off x="2656401" y="2196476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A32A958-2A99-4116-8D44-E18C9118155E}"/>
              </a:ext>
            </a:extLst>
          </p:cNvPr>
          <p:cNvSpPr/>
          <p:nvPr/>
        </p:nvSpPr>
        <p:spPr>
          <a:xfrm>
            <a:off x="748880" y="3767428"/>
            <a:ext cx="652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39639D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2s</a:t>
            </a:r>
            <a:r>
              <a:rPr lang="en-US" altLang="zh-CN" sz="2400" b="1" baseline="30000" dirty="0">
                <a:solidFill>
                  <a:srgbClr val="39639D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2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CE9AAC-72FD-46AD-BEC6-7383830B5D4C}"/>
              </a:ext>
            </a:extLst>
          </p:cNvPr>
          <p:cNvSpPr/>
          <p:nvPr/>
        </p:nvSpPr>
        <p:spPr>
          <a:xfrm>
            <a:off x="1942304" y="2861022"/>
            <a:ext cx="705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39639D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2p</a:t>
            </a:r>
            <a:r>
              <a:rPr lang="en-US" altLang="zh-CN" sz="2400" b="1" baseline="30000" dirty="0">
                <a:solidFill>
                  <a:srgbClr val="39639D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0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B63E8D2-636B-4D33-929C-1C1A8B15DB75}"/>
              </a:ext>
            </a:extLst>
          </p:cNvPr>
          <p:cNvSpPr/>
          <p:nvPr/>
        </p:nvSpPr>
        <p:spPr bwMode="auto">
          <a:xfrm>
            <a:off x="5660747" y="3023201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tint val="50000"/>
                  <a:satMod val="300000"/>
                </a:srgbClr>
              </a:gs>
              <a:gs pos="35000">
                <a:srgbClr val="39639D">
                  <a:tint val="37000"/>
                  <a:satMod val="300000"/>
                </a:srgbClr>
              </a:gs>
              <a:gs pos="100000">
                <a:srgbClr val="39639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9639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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38F9DD-F7E3-4817-B043-69158FE270FF}"/>
              </a:ext>
            </a:extLst>
          </p:cNvPr>
          <p:cNvSpPr/>
          <p:nvPr/>
        </p:nvSpPr>
        <p:spPr bwMode="auto">
          <a:xfrm>
            <a:off x="6231269" y="3023201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tint val="50000"/>
                  <a:satMod val="300000"/>
                </a:srgbClr>
              </a:gs>
              <a:gs pos="35000">
                <a:srgbClr val="39639D">
                  <a:tint val="37000"/>
                  <a:satMod val="300000"/>
                </a:srgbClr>
              </a:gs>
              <a:gs pos="100000">
                <a:srgbClr val="39639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9639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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BB05924-D613-4481-81FF-1B55EBACB92D}"/>
              </a:ext>
            </a:extLst>
          </p:cNvPr>
          <p:cNvSpPr/>
          <p:nvPr/>
        </p:nvSpPr>
        <p:spPr bwMode="auto">
          <a:xfrm>
            <a:off x="6904015" y="2218132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98E7642-4838-44F7-8A47-CF3602365E85}"/>
              </a:ext>
            </a:extLst>
          </p:cNvPr>
          <p:cNvSpPr/>
          <p:nvPr/>
        </p:nvSpPr>
        <p:spPr bwMode="auto">
          <a:xfrm>
            <a:off x="7540977" y="2218132"/>
            <a:ext cx="504000" cy="576000"/>
          </a:xfrm>
          <a:prstGeom prst="rect">
            <a:avLst/>
          </a:prstGeom>
          <a:gradFill rotWithShape="1">
            <a:gsLst>
              <a:gs pos="0">
                <a:srgbClr val="39639D">
                  <a:shade val="51000"/>
                  <a:satMod val="130000"/>
                </a:srgbClr>
              </a:gs>
              <a:gs pos="80000">
                <a:srgbClr val="39639D">
                  <a:shade val="93000"/>
                  <a:satMod val="130000"/>
                </a:srgbClr>
              </a:gs>
              <a:gs pos="100000">
                <a:srgbClr val="39639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6398908-AEF3-4CF7-B475-DDED211D7445}"/>
              </a:ext>
            </a:extLst>
          </p:cNvPr>
          <p:cNvSpPr/>
          <p:nvPr/>
        </p:nvSpPr>
        <p:spPr>
          <a:xfrm>
            <a:off x="4426665" y="3772208"/>
            <a:ext cx="1725152" cy="461665"/>
          </a:xfrm>
          <a:prstGeom prst="rect">
            <a:avLst/>
          </a:prstGeom>
          <a:gradFill rotWithShape="1">
            <a:gsLst>
              <a:gs pos="0">
                <a:srgbClr val="000066">
                  <a:shade val="51000"/>
                  <a:satMod val="130000"/>
                </a:srgbClr>
              </a:gs>
              <a:gs pos="80000">
                <a:srgbClr val="000066">
                  <a:shade val="93000"/>
                  <a:satMod val="130000"/>
                </a:srgbClr>
              </a:gs>
              <a:gs pos="100000">
                <a:srgbClr val="000066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sp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)</a:t>
            </a:r>
            <a:r>
              <a:rPr kumimoji="0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(</a:t>
            </a:r>
            <a:r>
              <a:rPr kumimoji="0" lang="en-US" altLang="zh-CN" sz="24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sp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)</a:t>
            </a:r>
            <a:r>
              <a:rPr kumimoji="0" lang="en-US" altLang="zh-CN" sz="2400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CA9C307-AF39-4E21-901A-B698700F7732}"/>
              </a:ext>
            </a:extLst>
          </p:cNvPr>
          <p:cNvSpPr/>
          <p:nvPr/>
        </p:nvSpPr>
        <p:spPr>
          <a:xfrm>
            <a:off x="8032503" y="2296465"/>
            <a:ext cx="705642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39639D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2p</a:t>
            </a:r>
            <a:r>
              <a:rPr lang="en-US" altLang="zh-CN" sz="2400" b="1" baseline="30000" dirty="0">
                <a:solidFill>
                  <a:srgbClr val="39639D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0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E011440-9BF0-4631-9C8D-056526C440DD}"/>
              </a:ext>
            </a:extLst>
          </p:cNvPr>
          <p:cNvSpPr/>
          <p:nvPr/>
        </p:nvSpPr>
        <p:spPr>
          <a:xfrm>
            <a:off x="167949" y="2736408"/>
            <a:ext cx="574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Be</a:t>
            </a:r>
            <a:endParaRPr lang="zh-CN" altLang="en-US" sz="240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F0DF56-EA00-45A3-8633-7B41602B87DB}"/>
              </a:ext>
            </a:extLst>
          </p:cNvPr>
          <p:cNvSpPr/>
          <p:nvPr/>
        </p:nvSpPr>
        <p:spPr>
          <a:xfrm>
            <a:off x="4311825" y="721357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Cl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8243EA6-9F78-449A-B01E-00B774285A83}"/>
              </a:ext>
            </a:extLst>
          </p:cNvPr>
          <p:cNvSpPr/>
          <p:nvPr/>
        </p:nvSpPr>
        <p:spPr bwMode="auto">
          <a:xfrm>
            <a:off x="4954588" y="1030421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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EF4A973-0618-4A3B-A37F-2722B56B89C2}"/>
              </a:ext>
            </a:extLst>
          </p:cNvPr>
          <p:cNvSpPr/>
          <p:nvPr/>
        </p:nvSpPr>
        <p:spPr bwMode="auto">
          <a:xfrm>
            <a:off x="5650173" y="544472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210ED5E-C481-4DC8-8269-DE41FF78E6F5}"/>
              </a:ext>
            </a:extLst>
          </p:cNvPr>
          <p:cNvSpPr/>
          <p:nvPr/>
        </p:nvSpPr>
        <p:spPr bwMode="auto">
          <a:xfrm>
            <a:off x="6906862" y="544472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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4CE7868-E911-4314-8F37-434489EFC250}"/>
              </a:ext>
            </a:extLst>
          </p:cNvPr>
          <p:cNvSpPr/>
          <p:nvPr/>
        </p:nvSpPr>
        <p:spPr bwMode="auto">
          <a:xfrm>
            <a:off x="7542774" y="544472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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D3CD057-3852-49C5-A961-CAC26D8DF60C}"/>
              </a:ext>
            </a:extLst>
          </p:cNvPr>
          <p:cNvSpPr/>
          <p:nvPr/>
        </p:nvSpPr>
        <p:spPr>
          <a:xfrm>
            <a:off x="4871426" y="1662418"/>
            <a:ext cx="670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EB641B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3s</a:t>
            </a:r>
            <a:r>
              <a:rPr lang="en-US" altLang="zh-CN" sz="2400" b="1" baseline="30000" dirty="0">
                <a:solidFill>
                  <a:srgbClr val="EB641B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2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8847316-94A7-41B8-8C68-6504A4434102}"/>
              </a:ext>
            </a:extLst>
          </p:cNvPr>
          <p:cNvSpPr/>
          <p:nvPr/>
        </p:nvSpPr>
        <p:spPr>
          <a:xfrm>
            <a:off x="8027286" y="563066"/>
            <a:ext cx="705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EB641B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3p</a:t>
            </a:r>
            <a:r>
              <a:rPr lang="en-US" altLang="zh-CN" sz="2400" b="1" baseline="30000" dirty="0">
                <a:solidFill>
                  <a:srgbClr val="EB641B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5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B5577C2-B145-4371-94AB-00514B040C90}"/>
              </a:ext>
            </a:extLst>
          </p:cNvPr>
          <p:cNvSpPr/>
          <p:nvPr/>
        </p:nvSpPr>
        <p:spPr>
          <a:xfrm>
            <a:off x="4917231" y="5250493"/>
            <a:ext cx="482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err="1"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Cl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54DB1B6-A2A7-451A-A36E-2B16A1043A04}"/>
              </a:ext>
            </a:extLst>
          </p:cNvPr>
          <p:cNvSpPr/>
          <p:nvPr/>
        </p:nvSpPr>
        <p:spPr bwMode="auto">
          <a:xfrm>
            <a:off x="5652273" y="5593112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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DE4AEBD-CE3B-454A-A241-E02EF857EF30}"/>
              </a:ext>
            </a:extLst>
          </p:cNvPr>
          <p:cNvSpPr/>
          <p:nvPr/>
        </p:nvSpPr>
        <p:spPr bwMode="auto">
          <a:xfrm>
            <a:off x="6902983" y="5107163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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4A7D0A3-9E1A-4EA9-B8CC-128CBC33763C}"/>
              </a:ext>
            </a:extLst>
          </p:cNvPr>
          <p:cNvSpPr/>
          <p:nvPr/>
        </p:nvSpPr>
        <p:spPr bwMode="auto">
          <a:xfrm>
            <a:off x="6238591" y="5115554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42F161C-6460-4252-A4F5-6A1FDA478B20}"/>
              </a:ext>
            </a:extLst>
          </p:cNvPr>
          <p:cNvSpPr/>
          <p:nvPr/>
        </p:nvSpPr>
        <p:spPr bwMode="auto">
          <a:xfrm>
            <a:off x="7537234" y="5107163"/>
            <a:ext cx="504000" cy="576000"/>
          </a:xfrm>
          <a:prstGeom prst="rect">
            <a:avLst/>
          </a:prstGeom>
          <a:gradFill rotWithShape="1">
            <a:gsLst>
              <a:gs pos="0">
                <a:srgbClr val="EB641B">
                  <a:shade val="51000"/>
                  <a:satMod val="130000"/>
                </a:srgbClr>
              </a:gs>
              <a:gs pos="80000">
                <a:srgbClr val="EB641B">
                  <a:shade val="93000"/>
                  <a:satMod val="130000"/>
                </a:srgbClr>
              </a:gs>
              <a:gs pos="100000">
                <a:srgbClr val="EB641B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Symbol"/>
              </a:rPr>
              <a:t>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7871E68-7256-47C6-B3C4-1975A4A7A494}"/>
              </a:ext>
            </a:extLst>
          </p:cNvPr>
          <p:cNvSpPr/>
          <p:nvPr/>
        </p:nvSpPr>
        <p:spPr>
          <a:xfrm>
            <a:off x="5569111" y="6233498"/>
            <a:ext cx="670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EB641B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3s</a:t>
            </a:r>
            <a:r>
              <a:rPr lang="en-US" altLang="zh-CN" sz="2400" b="1" baseline="30000" dirty="0">
                <a:solidFill>
                  <a:srgbClr val="EB641B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2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918FD98-8045-4E3F-874E-71FAF140F15F}"/>
              </a:ext>
            </a:extLst>
          </p:cNvPr>
          <p:cNvSpPr/>
          <p:nvPr/>
        </p:nvSpPr>
        <p:spPr>
          <a:xfrm>
            <a:off x="8045463" y="5108979"/>
            <a:ext cx="705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EB641B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3p</a:t>
            </a:r>
            <a:r>
              <a:rPr lang="en-US" altLang="zh-CN" sz="2400" b="1" baseline="30000" dirty="0">
                <a:solidFill>
                  <a:srgbClr val="EB641B"/>
                </a:solidFill>
                <a:latin typeface="微软雅黑" pitchFamily="34" charset="-122"/>
                <a:ea typeface="微软雅黑" pitchFamily="34" charset="-122"/>
                <a:cs typeface="Arial Unicode MS" pitchFamily="34" charset="-122"/>
              </a:rPr>
              <a:t>5</a:t>
            </a:r>
          </a:p>
        </p:txBody>
      </p:sp>
      <p:sp>
        <p:nvSpPr>
          <p:cNvPr id="60" name="Rectangle 18">
            <a:extLst>
              <a:ext uri="{FF2B5EF4-FFF2-40B4-BE49-F238E27FC236}">
                <a16:creationId xmlns:a16="http://schemas.microsoft.com/office/drawing/2014/main" id="{BF90BEA3-8C57-4D95-BC61-36EEF9196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3906" y="419450"/>
            <a:ext cx="574675" cy="3296873"/>
          </a:xfrm>
          <a:prstGeom prst="rect">
            <a:avLst/>
          </a:prstGeom>
          <a:solidFill>
            <a:srgbClr val="008000">
              <a:alpha val="20000"/>
            </a:srgbClr>
          </a:solidFill>
          <a:ln w="9525">
            <a:solidFill>
              <a:sysClr val="windowText" lastClr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61" name="Rectangle 18">
            <a:extLst>
              <a:ext uri="{FF2B5EF4-FFF2-40B4-BE49-F238E27FC236}">
                <a16:creationId xmlns:a16="http://schemas.microsoft.com/office/drawing/2014/main" id="{B2D9801C-6984-41EB-B144-AD4D776AA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797" y="2885813"/>
            <a:ext cx="574675" cy="2910979"/>
          </a:xfrm>
          <a:prstGeom prst="rect">
            <a:avLst/>
          </a:prstGeom>
          <a:solidFill>
            <a:srgbClr val="008000">
              <a:alpha val="20000"/>
            </a:srgbClr>
          </a:solidFill>
          <a:ln w="9525">
            <a:solidFill>
              <a:sysClr val="windowText" lastClr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cxnSp>
        <p:nvCxnSpPr>
          <p:cNvPr id="65" name="直接箭头连接符 64"/>
          <p:cNvCxnSpPr/>
          <p:nvPr/>
        </p:nvCxnSpPr>
        <p:spPr>
          <a:xfrm flipV="1">
            <a:off x="3184774" y="3280095"/>
            <a:ext cx="1652631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352555" y="2776755"/>
            <a:ext cx="114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sp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杂化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9F0DF56-EA00-45A3-8633-7B41602B87DB}"/>
              </a:ext>
            </a:extLst>
          </p:cNvPr>
          <p:cNvSpPr/>
          <p:nvPr/>
        </p:nvSpPr>
        <p:spPr>
          <a:xfrm>
            <a:off x="5647074" y="1804934"/>
            <a:ext cx="515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</a:t>
            </a:r>
            <a:r>
              <a:rPr lang="zh-CN" altLang="en-US" sz="24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键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9F0DF56-EA00-45A3-8633-7B41602B87DB}"/>
              </a:ext>
            </a:extLst>
          </p:cNvPr>
          <p:cNvSpPr/>
          <p:nvPr/>
        </p:nvSpPr>
        <p:spPr>
          <a:xfrm>
            <a:off x="6227312" y="3828079"/>
            <a:ext cx="515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</a:t>
            </a:r>
            <a:r>
              <a:rPr lang="zh-CN" altLang="en-US" sz="24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键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9F0DF56-EA00-45A3-8633-7B41602B87DB}"/>
              </a:ext>
            </a:extLst>
          </p:cNvPr>
          <p:cNvSpPr/>
          <p:nvPr/>
        </p:nvSpPr>
        <p:spPr>
          <a:xfrm>
            <a:off x="6890043" y="2989180"/>
            <a:ext cx="515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大</a:t>
            </a:r>
            <a:r>
              <a:rPr lang="en-US" altLang="zh-CN" sz="2400" b="1" dirty="0">
                <a:solidFill>
                  <a:prstClr val="black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Symbol"/>
              </a:rPr>
              <a:t>π</a:t>
            </a:r>
            <a:r>
              <a:rPr lang="zh-CN" altLang="en-US" sz="24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键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9F0DF56-EA00-45A3-8633-7B41602B87DB}"/>
              </a:ext>
            </a:extLst>
          </p:cNvPr>
          <p:cNvSpPr/>
          <p:nvPr/>
        </p:nvSpPr>
        <p:spPr>
          <a:xfrm>
            <a:off x="7527606" y="2989180"/>
            <a:ext cx="5157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大</a:t>
            </a:r>
            <a:r>
              <a:rPr lang="en-US" altLang="zh-CN" sz="2400" b="1" dirty="0">
                <a:solidFill>
                  <a:prstClr val="black"/>
                </a:solidFill>
                <a:latin typeface="Arial" pitchFamily="34" charset="0"/>
                <a:ea typeface="Arial Unicode MS" pitchFamily="34" charset="-122"/>
                <a:cs typeface="Arial" pitchFamily="34" charset="0"/>
                <a:sym typeface="Symbol"/>
              </a:rPr>
              <a:t>π</a:t>
            </a:r>
            <a:r>
              <a:rPr lang="zh-CN" altLang="en-US" sz="24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/>
              </a:rPr>
              <a:t>键</a:t>
            </a:r>
            <a:endParaRPr lang="zh-CN" altLang="en-US" sz="2400" b="1" dirty="0"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71" name="右大括号 70"/>
          <p:cNvSpPr/>
          <p:nvPr/>
        </p:nvSpPr>
        <p:spPr>
          <a:xfrm>
            <a:off x="8651983" y="898244"/>
            <a:ext cx="310392" cy="463911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95695" y="3801537"/>
            <a:ext cx="3296305" cy="1314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523A35C2-42D5-4FA0-871F-8AFC81DD8FC8}"/>
              </a:ext>
            </a:extLst>
          </p:cNvPr>
          <p:cNvSpPr/>
          <p:nvPr/>
        </p:nvSpPr>
        <p:spPr>
          <a:xfrm>
            <a:off x="176169" y="150064"/>
            <a:ext cx="1275126" cy="1200329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</a:rPr>
              <a:t>BeCl</a:t>
            </a:r>
            <a:r>
              <a:rPr lang="en-US" altLang="zh-CN" sz="3600" b="1" baseline="-25000" dirty="0">
                <a:solidFill>
                  <a:prstClr val="white"/>
                </a:solidFill>
              </a:rPr>
              <a:t>2</a:t>
            </a:r>
            <a:r>
              <a:rPr lang="zh-CN" altLang="en-US" sz="3600" b="1" dirty="0">
                <a:solidFill>
                  <a:prstClr val="white"/>
                </a:solidFill>
              </a:rPr>
              <a:t>气态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3BF2B2-96BA-41A9-8987-4BF39C5C381B}"/>
                  </a:ext>
                </a:extLst>
              </p:cNvPr>
              <p:cNvSpPr/>
              <p:nvPr/>
            </p:nvSpPr>
            <p:spPr>
              <a:xfrm>
                <a:off x="8898249" y="2527297"/>
                <a:ext cx="2056790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sz="6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60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e>
                        <m:sub>
                          <m:r>
                            <a:rPr lang="en-US" altLang="zh-CN" sz="6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6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3BF2B2-96BA-41A9-8987-4BF39C5C3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249" y="2527297"/>
                <a:ext cx="2056790" cy="10772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84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 animBg="1"/>
      <p:bldP spid="61" grpId="0" animBg="1"/>
      <p:bldP spid="67" grpId="0"/>
      <p:bldP spid="68" grpId="0"/>
      <p:bldP spid="69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23A35C2-42D5-4FA0-871F-8AFC81DD8FC8}"/>
              </a:ext>
            </a:extLst>
          </p:cNvPr>
          <p:cNvSpPr/>
          <p:nvPr/>
        </p:nvSpPr>
        <p:spPr>
          <a:xfrm>
            <a:off x="606217" y="1843677"/>
            <a:ext cx="1275126" cy="1200329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</a:rPr>
              <a:t>BeCl</a:t>
            </a:r>
            <a:r>
              <a:rPr lang="en-US" altLang="zh-CN" sz="3600" b="1" baseline="-25000" dirty="0">
                <a:solidFill>
                  <a:prstClr val="white"/>
                </a:solidFill>
              </a:rPr>
              <a:t>2</a:t>
            </a:r>
            <a:r>
              <a:rPr lang="zh-CN" altLang="en-US" sz="3600" b="1" dirty="0">
                <a:solidFill>
                  <a:prstClr val="white"/>
                </a:solidFill>
              </a:rPr>
              <a:t>气态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3A35C2-42D5-4FA0-871F-8AFC81DD8FC8}"/>
              </a:ext>
            </a:extLst>
          </p:cNvPr>
          <p:cNvSpPr/>
          <p:nvPr/>
        </p:nvSpPr>
        <p:spPr>
          <a:xfrm>
            <a:off x="606217" y="4919097"/>
            <a:ext cx="1275126" cy="1200329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</a:rPr>
              <a:t>BeCl</a:t>
            </a:r>
            <a:r>
              <a:rPr lang="en-US" altLang="zh-CN" sz="3600" b="1" baseline="-25000" dirty="0">
                <a:solidFill>
                  <a:prstClr val="white"/>
                </a:solidFill>
              </a:rPr>
              <a:t>2</a:t>
            </a:r>
            <a:r>
              <a:rPr lang="zh-CN" altLang="en-US" sz="3600" b="1" dirty="0">
                <a:solidFill>
                  <a:prstClr val="white"/>
                </a:solidFill>
              </a:rPr>
              <a:t>固态</a:t>
            </a:r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49A29C9-3A79-4564-AE01-2C3443C6AF6A}"/>
              </a:ext>
            </a:extLst>
          </p:cNvPr>
          <p:cNvSpPr/>
          <p:nvPr/>
        </p:nvSpPr>
        <p:spPr>
          <a:xfrm>
            <a:off x="2086250" y="1340527"/>
            <a:ext cx="390617" cy="2139519"/>
          </a:xfrm>
          <a:prstGeom prst="leftBrace">
            <a:avLst>
              <a:gd name="adj1" fmla="val 69697"/>
              <a:gd name="adj2" fmla="val 50000"/>
            </a:avLst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4D8E6D-719E-4789-BDD3-74E31E2A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74" y="1097639"/>
            <a:ext cx="2019300" cy="485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88926F-9C1E-4D39-981A-AFAFE2D45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74" y="2756193"/>
            <a:ext cx="3133725" cy="13811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42DA18-EFFC-444C-8A6E-ADC44971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761" y="4738211"/>
            <a:ext cx="7029450" cy="1562100"/>
          </a:xfrm>
          <a:prstGeom prst="rect">
            <a:avLst/>
          </a:prstGeom>
        </p:spPr>
      </p:pic>
      <p:sp>
        <p:nvSpPr>
          <p:cNvPr id="10" name="TextBox 65">
            <a:extLst>
              <a:ext uri="{FF2B5EF4-FFF2-40B4-BE49-F238E27FC236}">
                <a16:creationId xmlns:a16="http://schemas.microsoft.com/office/drawing/2014/main" id="{F670CC86-A43C-4BF5-BB60-F10E49D55FA1}"/>
              </a:ext>
            </a:extLst>
          </p:cNvPr>
          <p:cNvSpPr txBox="1"/>
          <p:nvPr/>
        </p:nvSpPr>
        <p:spPr>
          <a:xfrm>
            <a:off x="9821658" y="1121749"/>
            <a:ext cx="1639411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sp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杂化</a:t>
            </a:r>
          </a:p>
        </p:txBody>
      </p:sp>
      <p:sp>
        <p:nvSpPr>
          <p:cNvPr id="11" name="TextBox 65">
            <a:extLst>
              <a:ext uri="{FF2B5EF4-FFF2-40B4-BE49-F238E27FC236}">
                <a16:creationId xmlns:a16="http://schemas.microsoft.com/office/drawing/2014/main" id="{0633E29C-568A-41B6-86F0-68236A8C54F8}"/>
              </a:ext>
            </a:extLst>
          </p:cNvPr>
          <p:cNvSpPr txBox="1"/>
          <p:nvPr/>
        </p:nvSpPr>
        <p:spPr>
          <a:xfrm>
            <a:off x="9821657" y="3038619"/>
            <a:ext cx="1639411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sp</a:t>
            </a:r>
            <a:r>
              <a:rPr lang="en-US" altLang="zh-CN" sz="3200" b="1" baseline="30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杂化</a:t>
            </a:r>
          </a:p>
        </p:txBody>
      </p:sp>
      <p:sp>
        <p:nvSpPr>
          <p:cNvPr id="12" name="TextBox 65">
            <a:extLst>
              <a:ext uri="{FF2B5EF4-FFF2-40B4-BE49-F238E27FC236}">
                <a16:creationId xmlns:a16="http://schemas.microsoft.com/office/drawing/2014/main" id="{97B24B40-90FF-4F4D-8E5B-A65B7FB00BC2}"/>
              </a:ext>
            </a:extLst>
          </p:cNvPr>
          <p:cNvSpPr txBox="1"/>
          <p:nvPr/>
        </p:nvSpPr>
        <p:spPr>
          <a:xfrm>
            <a:off x="9821657" y="5226873"/>
            <a:ext cx="1639411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sp</a:t>
            </a:r>
            <a:r>
              <a:rPr lang="en-US" altLang="zh-CN" sz="3200" b="1" baseline="30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杂化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6640D07D-6CFC-4CBD-A49E-FC84B14B2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085" y="1872505"/>
            <a:ext cx="20367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C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：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8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s</a:t>
            </a:r>
            <a:r>
              <a:rPr lang="en-US" altLang="zh-CN" sz="2800" b="1" i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8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p</a:t>
            </a:r>
            <a:r>
              <a:rPr lang="en-US" altLang="zh-CN" sz="2800" b="1" i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187B0705-E8BF-47B6-A4F7-E359FA071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173" y="4092725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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5C9194C-11DC-46C2-86EA-1DF73ED36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461" y="3732363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0BE9E80F-6710-45FE-8ACD-644D6FF7B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848" y="3732363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083B7E2-988D-4780-8460-22FE982D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8086" y="3732363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  <a:sym typeface="Symbol" pitchFamily="18" charset="2"/>
            </a:endParaRP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4CEDDCBA-26D2-4EDA-BFBB-3D2B59275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9298" y="4670575"/>
            <a:ext cx="1008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800" b="1" i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s</a:t>
            </a:r>
            <a:endParaRPr lang="en-US" altLang="zh-CN" sz="2800" b="1" i="1" baseline="300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91C0A744-7EAE-4458-8802-FA4213F8C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8798" y="4238775"/>
            <a:ext cx="936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800" b="1" i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p</a:t>
            </a:r>
            <a:endParaRPr lang="en-US" altLang="zh-CN" sz="2800" b="1" i="1" baseline="300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grpSp>
        <p:nvGrpSpPr>
          <p:cNvPr id="9" name="Group 37">
            <a:extLst>
              <a:ext uri="{FF2B5EF4-FFF2-40B4-BE49-F238E27FC236}">
                <a16:creationId xmlns:a16="http://schemas.microsoft.com/office/drawing/2014/main" id="{C965527B-A761-4BE4-B30F-0CB8033A3AF0}"/>
              </a:ext>
            </a:extLst>
          </p:cNvPr>
          <p:cNvGrpSpPr>
            <a:grpSpLocks/>
          </p:cNvGrpSpPr>
          <p:nvPr/>
        </p:nvGrpSpPr>
        <p:grpSpPr bwMode="auto">
          <a:xfrm>
            <a:off x="4106586" y="3853013"/>
            <a:ext cx="3000375" cy="1336675"/>
            <a:chOff x="1597" y="1645"/>
            <a:chExt cx="1890" cy="842"/>
          </a:xfrm>
        </p:grpSpPr>
        <p:sp>
          <p:nvSpPr>
            <p:cNvPr id="10" name="Line 14">
              <a:extLst>
                <a:ext uri="{FF2B5EF4-FFF2-40B4-BE49-F238E27FC236}">
                  <a16:creationId xmlns:a16="http://schemas.microsoft.com/office/drawing/2014/main" id="{B073DFCA-6441-44FD-B675-61AE3C3AC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0" y="1979"/>
              <a:ext cx="49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4CDA7DB4-5081-4F3E-888A-68A269002E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1887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</a:p>
          </p:txBody>
        </p:sp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14204076-C620-43A0-9198-0B2DF585A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1660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</a:p>
          </p:txBody>
        </p:sp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EE4199AF-55DD-484D-A912-0B9945162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1661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DD45B389-7985-42FB-BE54-BE1933559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1660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</a:p>
          </p:txBody>
        </p:sp>
        <p:sp>
          <p:nvSpPr>
            <p:cNvPr id="15" name="Text Box 24">
              <a:extLst>
                <a:ext uri="{FF2B5EF4-FFF2-40B4-BE49-F238E27FC236}">
                  <a16:creationId xmlns:a16="http://schemas.microsoft.com/office/drawing/2014/main" id="{BBFFA7D4-D20C-4C3A-B610-4D5C3B6E73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7" y="1645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激发</a:t>
              </a:r>
            </a:p>
          </p:txBody>
        </p:sp>
        <p:sp>
          <p:nvSpPr>
            <p:cNvPr id="16" name="Text Box 28">
              <a:extLst>
                <a:ext uri="{FF2B5EF4-FFF2-40B4-BE49-F238E27FC236}">
                  <a16:creationId xmlns:a16="http://schemas.microsoft.com/office/drawing/2014/main" id="{8158A15B-946D-4F5F-BBF3-1D1C02035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4" y="2160"/>
              <a:ext cx="63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2</a:t>
              </a:r>
              <a:r>
                <a:rPr lang="en-US" altLang="zh-CN" sz="2800" b="1" i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</a:t>
              </a:r>
              <a:endParaRPr lang="en-US" altLang="zh-CN" sz="2800" b="1" i="1" baseline="300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7" name="Text Box 29">
              <a:extLst>
                <a:ext uri="{FF2B5EF4-FFF2-40B4-BE49-F238E27FC236}">
                  <a16:creationId xmlns:a16="http://schemas.microsoft.com/office/drawing/2014/main" id="{CE7AD719-4449-45DE-B24A-F828FCD9C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888"/>
              <a:ext cx="5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2</a:t>
              </a:r>
              <a:r>
                <a:rPr lang="en-US" altLang="zh-CN" sz="2800" b="1" i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p</a:t>
              </a:r>
              <a:endParaRPr lang="en-US" altLang="zh-CN" sz="2800" b="1" i="1" baseline="300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8" name="Group 39">
            <a:extLst>
              <a:ext uri="{FF2B5EF4-FFF2-40B4-BE49-F238E27FC236}">
                <a16:creationId xmlns:a16="http://schemas.microsoft.com/office/drawing/2014/main" id="{636BCF54-FD21-447B-814C-8E91E27B313B}"/>
              </a:ext>
            </a:extLst>
          </p:cNvPr>
          <p:cNvGrpSpPr>
            <a:grpSpLocks/>
          </p:cNvGrpSpPr>
          <p:nvPr/>
        </p:nvGrpSpPr>
        <p:grpSpPr bwMode="auto">
          <a:xfrm>
            <a:off x="7409924" y="4340522"/>
            <a:ext cx="2909888" cy="1239836"/>
            <a:chOff x="3560" y="1661"/>
            <a:chExt cx="1833" cy="781"/>
          </a:xfrm>
        </p:grpSpPr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AE117901-E735-4FF6-A6CC-A792F4AED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797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</a:t>
              </a:r>
            </a:p>
          </p:txBody>
        </p:sp>
        <p:sp>
          <p:nvSpPr>
            <p:cNvPr id="20" name="Rectangle 20">
              <a:extLst>
                <a:ext uri="{FF2B5EF4-FFF2-40B4-BE49-F238E27FC236}">
                  <a16:creationId xmlns:a16="http://schemas.microsoft.com/office/drawing/2014/main" id="{9EC57280-3E60-4F5E-ACA8-49DFA06BD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796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</a:t>
              </a:r>
              <a:endPara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21" name="Rectangle 21">
              <a:extLst>
                <a:ext uri="{FF2B5EF4-FFF2-40B4-BE49-F238E27FC236}">
                  <a16:creationId xmlns:a16="http://schemas.microsoft.com/office/drawing/2014/main" id="{8EE533AD-7777-4409-9C11-F4B4F02CF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1796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</a:t>
              </a:r>
              <a:endPara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22" name="Rectangle 22">
              <a:extLst>
                <a:ext uri="{FF2B5EF4-FFF2-40B4-BE49-F238E27FC236}">
                  <a16:creationId xmlns:a16="http://schemas.microsoft.com/office/drawing/2014/main" id="{417C2088-BF33-4468-BEAD-8698E8708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" y="1797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  <a:r>
                <a:rPr lang="zh-CN" altLang="en-US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</a:t>
              </a:r>
              <a:endPara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23" name="Line 23">
              <a:extLst>
                <a:ext uri="{FF2B5EF4-FFF2-40B4-BE49-F238E27FC236}">
                  <a16:creationId xmlns:a16="http://schemas.microsoft.com/office/drawing/2014/main" id="{45EEB5DD-0862-49A8-87CC-70DBECA281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1979"/>
              <a:ext cx="49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4" name="Text Box 25">
              <a:extLst>
                <a:ext uri="{FF2B5EF4-FFF2-40B4-BE49-F238E27FC236}">
                  <a16:creationId xmlns:a16="http://schemas.microsoft.com/office/drawing/2014/main" id="{CAC070BB-D51B-4907-86D1-951FDDF43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661"/>
              <a:ext cx="50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杂化</a:t>
              </a:r>
            </a:p>
          </p:txBody>
        </p:sp>
        <p:sp>
          <p:nvSpPr>
            <p:cNvPr id="25" name="Text Box 30">
              <a:extLst>
                <a:ext uri="{FF2B5EF4-FFF2-40B4-BE49-F238E27FC236}">
                  <a16:creationId xmlns:a16="http://schemas.microsoft.com/office/drawing/2014/main" id="{08A633B7-18A9-40EA-8E3A-B81927A664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2115"/>
              <a:ext cx="5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</a:t>
              </a:r>
              <a:r>
                <a:rPr lang="en-US" altLang="zh-CN" sz="2800" b="1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p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</a:p>
          </p:txBody>
        </p:sp>
      </p:grpSp>
      <p:grpSp>
        <p:nvGrpSpPr>
          <p:cNvPr id="26" name="Group 38">
            <a:extLst>
              <a:ext uri="{FF2B5EF4-FFF2-40B4-BE49-F238E27FC236}">
                <a16:creationId xmlns:a16="http://schemas.microsoft.com/office/drawing/2014/main" id="{4107968F-5EB9-4151-A306-591DEAE4AE1F}"/>
              </a:ext>
            </a:extLst>
          </p:cNvPr>
          <p:cNvGrpSpPr>
            <a:grpSpLocks/>
          </p:cNvGrpSpPr>
          <p:nvPr/>
        </p:nvGrpSpPr>
        <p:grpSpPr bwMode="auto">
          <a:xfrm>
            <a:off x="3009497" y="1674861"/>
            <a:ext cx="2965450" cy="773113"/>
            <a:chOff x="1778" y="828"/>
            <a:chExt cx="1868" cy="487"/>
          </a:xfrm>
        </p:grpSpPr>
        <p:sp>
          <p:nvSpPr>
            <p:cNvPr id="27" name="Line 31">
              <a:extLst>
                <a:ext uri="{FF2B5EF4-FFF2-40B4-BE49-F238E27FC236}">
                  <a16:creationId xmlns:a16="http://schemas.microsoft.com/office/drawing/2014/main" id="{F6B1B2A6-5DFB-43ED-BCD0-F164D166A4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1162"/>
              <a:ext cx="49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8" name="Text Box 32">
              <a:extLst>
                <a:ext uri="{FF2B5EF4-FFF2-40B4-BE49-F238E27FC236}">
                  <a16:creationId xmlns:a16="http://schemas.microsoft.com/office/drawing/2014/main" id="{181D6A7D-C815-40BA-9FD7-D951BE7A5D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8" y="828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激发</a:t>
              </a:r>
            </a:p>
          </p:txBody>
        </p:sp>
        <p:sp>
          <p:nvSpPr>
            <p:cNvPr id="29" name="Text Box 35">
              <a:extLst>
                <a:ext uri="{FF2B5EF4-FFF2-40B4-BE49-F238E27FC236}">
                  <a16:creationId xmlns:a16="http://schemas.microsoft.com/office/drawing/2014/main" id="{1EB426A1-9BCB-45E5-AE58-F40DFD93FA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3" y="988"/>
              <a:ext cx="128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  2</a:t>
              </a:r>
              <a:r>
                <a:rPr lang="en-US" altLang="zh-CN" sz="2800" b="1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1 </a:t>
              </a: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2</a:t>
              </a:r>
              <a:r>
                <a:rPr lang="en-US" altLang="zh-CN" sz="2800" b="1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p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</a:p>
          </p:txBody>
        </p:sp>
      </p:grpSp>
      <p:grpSp>
        <p:nvGrpSpPr>
          <p:cNvPr id="30" name="Group 40">
            <a:extLst>
              <a:ext uri="{FF2B5EF4-FFF2-40B4-BE49-F238E27FC236}">
                <a16:creationId xmlns:a16="http://schemas.microsoft.com/office/drawing/2014/main" id="{1EAA569F-474F-4022-868A-0BF169E69F85}"/>
              </a:ext>
            </a:extLst>
          </p:cNvPr>
          <p:cNvGrpSpPr>
            <a:grpSpLocks/>
          </p:cNvGrpSpPr>
          <p:nvPr/>
        </p:nvGrpSpPr>
        <p:grpSpPr bwMode="auto">
          <a:xfrm>
            <a:off x="5745806" y="1700261"/>
            <a:ext cx="5878983" cy="727076"/>
            <a:chOff x="3606" y="844"/>
            <a:chExt cx="2931" cy="458"/>
          </a:xfrm>
        </p:grpSpPr>
        <p:sp>
          <p:nvSpPr>
            <p:cNvPr id="31" name="Line 33">
              <a:extLst>
                <a:ext uri="{FF2B5EF4-FFF2-40B4-BE49-F238E27FC236}">
                  <a16:creationId xmlns:a16="http://schemas.microsoft.com/office/drawing/2014/main" id="{742DA7FB-7BE2-4041-922D-AA47101A1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2" y="1162"/>
              <a:ext cx="49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2" name="Text Box 34">
              <a:extLst>
                <a:ext uri="{FF2B5EF4-FFF2-40B4-BE49-F238E27FC236}">
                  <a16:creationId xmlns:a16="http://schemas.microsoft.com/office/drawing/2014/main" id="{8A3DC740-F2D1-4E3B-9929-CE485CFF2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844"/>
              <a:ext cx="39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杂化</a:t>
              </a:r>
            </a:p>
          </p:txBody>
        </p:sp>
        <p:sp>
          <p:nvSpPr>
            <p:cNvPr id="33" name="Text Box 36">
              <a:extLst>
                <a:ext uri="{FF2B5EF4-FFF2-40B4-BE49-F238E27FC236}">
                  <a16:creationId xmlns:a16="http://schemas.microsoft.com/office/drawing/2014/main" id="{62081EDA-7B05-485F-9DD5-BAA5CAC5C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0" y="972"/>
              <a:ext cx="2297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(</a:t>
              </a:r>
              <a:r>
                <a:rPr lang="en-US" altLang="zh-CN" sz="2800" b="1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sp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)</a:t>
              </a:r>
              <a:r>
                <a:rPr lang="en-US" altLang="zh-CN" sz="28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1</a:t>
              </a: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 (</a:t>
              </a:r>
              <a:r>
                <a:rPr lang="en-US" altLang="zh-CN" sz="2800" b="1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sp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)</a:t>
              </a:r>
              <a:r>
                <a:rPr lang="en-US" altLang="zh-CN" sz="28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1</a:t>
              </a: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 (</a:t>
              </a:r>
              <a:r>
                <a:rPr lang="en-US" altLang="zh-CN" sz="2800" b="1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sp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)</a:t>
              </a:r>
              <a:r>
                <a:rPr lang="en-US" altLang="zh-CN" sz="28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1</a:t>
              </a: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 (</a:t>
              </a:r>
              <a:r>
                <a:rPr lang="en-US" altLang="zh-CN" sz="2800" b="1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sp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)</a:t>
              </a:r>
              <a:r>
                <a:rPr lang="en-US" altLang="zh-CN" sz="28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1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 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768EC332-985D-40BF-A047-12E5D70F1504}"/>
              </a:ext>
            </a:extLst>
          </p:cNvPr>
          <p:cNvSpPr/>
          <p:nvPr/>
        </p:nvSpPr>
        <p:spPr>
          <a:xfrm>
            <a:off x="6781883" y="5729540"/>
            <a:ext cx="49295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接受来自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4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H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的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1s</a:t>
            </a:r>
            <a:r>
              <a:rPr lang="en-US" altLang="zh-CN" sz="32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电子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455D534-1314-404D-A15B-CDC8EAB3FFB4}"/>
              </a:ext>
            </a:extLst>
          </p:cNvPr>
          <p:cNvSpPr/>
          <p:nvPr/>
        </p:nvSpPr>
        <p:spPr>
          <a:xfrm>
            <a:off x="303412" y="367415"/>
            <a:ext cx="4531406" cy="646331"/>
          </a:xfrm>
          <a:prstGeom prst="rect">
            <a:avLst/>
          </a:prstGeom>
          <a:solidFill>
            <a:srgbClr val="0066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>
                <a:solidFill>
                  <a:prstClr val="white"/>
                </a:solidFill>
              </a:rPr>
              <a:t>sp</a:t>
            </a:r>
            <a:r>
              <a:rPr lang="en-US" altLang="zh-CN" sz="3600" b="1" baseline="30000" dirty="0">
                <a:solidFill>
                  <a:prstClr val="white"/>
                </a:solidFill>
              </a:rPr>
              <a:t>3</a:t>
            </a:r>
            <a:r>
              <a:rPr lang="zh-CN" altLang="en-US" sz="3600" b="1" dirty="0">
                <a:solidFill>
                  <a:prstClr val="white"/>
                </a:solidFill>
              </a:rPr>
              <a:t>杂化：正四面体 </a:t>
            </a:r>
          </a:p>
        </p:txBody>
      </p:sp>
    </p:spTree>
    <p:extLst>
      <p:ext uri="{BB962C8B-B14F-4D97-AF65-F5344CB8AC3E}">
        <p14:creationId xmlns:p14="http://schemas.microsoft.com/office/powerpoint/2010/main" val="34063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A77C732-1A3E-4D69-94F2-C7B4AE821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3" t="23100" b="18505"/>
          <a:stretch/>
        </p:blipFill>
        <p:spPr bwMode="auto">
          <a:xfrm>
            <a:off x="8051852" y="1337814"/>
            <a:ext cx="3528588" cy="383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CBE8A2E2-8FB5-4FDD-B777-EB3F072D1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99" y="1142506"/>
            <a:ext cx="7277100" cy="438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CH</a:t>
            </a:r>
            <a:r>
              <a:rPr lang="en-US" altLang="zh-CN" sz="32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 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总成键：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</a:t>
            </a:r>
            <a:r>
              <a:rPr lang="en-US" altLang="zh-CN" sz="3200" b="1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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键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  <a:sym typeface="Symbol" pitchFamily="18" charset="2"/>
            </a:endParaRPr>
          </a:p>
          <a:p>
            <a:pPr marL="342900" indent="-3429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en-US" altLang="zh-CN" sz="32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</a:t>
            </a:r>
            <a:r>
              <a:rPr lang="en-US" altLang="zh-CN" sz="32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杂化轨道的空间分布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: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正四面体</a:t>
            </a:r>
          </a:p>
          <a:p>
            <a:pPr marL="342900" indent="-3429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电子几何构型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: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正四面体；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分子几何构型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: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正四面体。</a:t>
            </a:r>
          </a:p>
          <a:p>
            <a:pPr marL="342900" indent="-342900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</a:t>
            </a:r>
            <a:r>
              <a:rPr lang="en-US" altLang="zh-CN" sz="32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</a:t>
            </a:r>
            <a:r>
              <a:rPr lang="en-US" altLang="zh-CN" sz="32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杂化轨道等价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→</a:t>
            </a:r>
            <a:r>
              <a:rPr lang="en-US" altLang="zh-CN" sz="32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</a:t>
            </a:r>
            <a:r>
              <a:rPr lang="en-US" altLang="zh-CN" sz="32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等性杂化</a:t>
            </a:r>
          </a:p>
        </p:txBody>
      </p:sp>
    </p:spTree>
    <p:extLst>
      <p:ext uri="{BB962C8B-B14F-4D97-AF65-F5344CB8AC3E}">
        <p14:creationId xmlns:p14="http://schemas.microsoft.com/office/powerpoint/2010/main" val="616400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ED8193-22AC-4564-B984-588BBCA578D8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6"/>
          <a:stretch/>
        </p:blipFill>
        <p:spPr bwMode="auto">
          <a:xfrm>
            <a:off x="8981525" y="532921"/>
            <a:ext cx="2756203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B1EEDE57-C1A5-412C-A20D-770815A4A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8401" y="1389000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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324B24E4-ED36-41B9-BC98-CA00CA9A3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7689" y="1028638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4DCC047-2C75-4FF2-A8BA-27E53517D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1076" y="1028638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ACCB43F0-A869-475F-A14D-0355C7769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4314" y="1028638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</a:t>
            </a:r>
          </a:p>
        </p:txBody>
      </p:sp>
      <p:sp>
        <p:nvSpPr>
          <p:cNvPr id="7" name="Text Box 26">
            <a:extLst>
              <a:ext uri="{FF2B5EF4-FFF2-40B4-BE49-F238E27FC236}">
                <a16:creationId xmlns:a16="http://schemas.microsoft.com/office/drawing/2014/main" id="{BFEA6315-5028-4962-992A-C5F93433F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5526" y="1966850"/>
            <a:ext cx="1008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8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s</a:t>
            </a:r>
            <a:endParaRPr lang="en-US" altLang="zh-CN" sz="2800" b="1" i="1" baseline="30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8" name="Text Box 27">
            <a:extLst>
              <a:ext uri="{FF2B5EF4-FFF2-40B4-BE49-F238E27FC236}">
                <a16:creationId xmlns:a16="http://schemas.microsoft.com/office/drawing/2014/main" id="{5B32CE26-977F-4C57-B7F7-498727D14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026" y="1535050"/>
            <a:ext cx="936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8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p</a:t>
            </a:r>
            <a:r>
              <a:rPr lang="en-US" altLang="zh-CN" sz="2800" b="1" i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3</a:t>
            </a: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D8F51AC7-040D-4D6F-A35E-DC10A50E4DE0}"/>
              </a:ext>
            </a:extLst>
          </p:cNvPr>
          <p:cNvGrpSpPr>
            <a:grpSpLocks/>
          </p:cNvGrpSpPr>
          <p:nvPr/>
        </p:nvGrpSpPr>
        <p:grpSpPr bwMode="auto">
          <a:xfrm>
            <a:off x="4421344" y="1076436"/>
            <a:ext cx="2909888" cy="1239837"/>
            <a:chOff x="3560" y="1661"/>
            <a:chExt cx="1833" cy="781"/>
          </a:xfrm>
        </p:grpSpPr>
        <p:sp>
          <p:nvSpPr>
            <p:cNvPr id="10" name="Rectangle 19">
              <a:extLst>
                <a:ext uri="{FF2B5EF4-FFF2-40B4-BE49-F238E27FC236}">
                  <a16:creationId xmlns:a16="http://schemas.microsoft.com/office/drawing/2014/main" id="{8591BF52-CE6A-49A3-BC95-3E4484B290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797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C7222836-84BF-464A-9CDE-B5CA52F45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796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</a:p>
          </p:txBody>
        </p:sp>
        <p:sp>
          <p:nvSpPr>
            <p:cNvPr id="12" name="Rectangle 21">
              <a:extLst>
                <a:ext uri="{FF2B5EF4-FFF2-40B4-BE49-F238E27FC236}">
                  <a16:creationId xmlns:a16="http://schemas.microsoft.com/office/drawing/2014/main" id="{AA01490D-C887-49FE-915C-20E034256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1796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</a:p>
          </p:txBody>
        </p:sp>
        <p:sp>
          <p:nvSpPr>
            <p:cNvPr id="13" name="Rectangle 22">
              <a:extLst>
                <a:ext uri="{FF2B5EF4-FFF2-40B4-BE49-F238E27FC236}">
                  <a16:creationId xmlns:a16="http://schemas.microsoft.com/office/drawing/2014/main" id="{918986FE-482A-4662-9BAA-98D5D3354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" y="1797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</a:p>
          </p:txBody>
        </p:sp>
        <p:sp>
          <p:nvSpPr>
            <p:cNvPr id="14" name="Line 23">
              <a:extLst>
                <a:ext uri="{FF2B5EF4-FFF2-40B4-BE49-F238E27FC236}">
                  <a16:creationId xmlns:a16="http://schemas.microsoft.com/office/drawing/2014/main" id="{D22CB533-E0E9-4C3C-9737-61C903E427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1979"/>
              <a:ext cx="49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5" name="Text Box 25">
              <a:extLst>
                <a:ext uri="{FF2B5EF4-FFF2-40B4-BE49-F238E27FC236}">
                  <a16:creationId xmlns:a16="http://schemas.microsoft.com/office/drawing/2014/main" id="{616BEDFD-22EF-496D-93F9-C10BBE708C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661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杂化</a:t>
              </a:r>
            </a:p>
          </p:txBody>
        </p:sp>
        <p:sp>
          <p:nvSpPr>
            <p:cNvPr id="16" name="Text Box 30">
              <a:extLst>
                <a:ext uri="{FF2B5EF4-FFF2-40B4-BE49-F238E27FC236}">
                  <a16:creationId xmlns:a16="http://schemas.microsoft.com/office/drawing/2014/main" id="{B059843B-13C0-4D2C-8C0D-AFE5D77D8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2115"/>
              <a:ext cx="5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</a:t>
              </a:r>
              <a:r>
                <a:rPr lang="en-US" altLang="zh-CN" sz="2800" b="1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p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6D6D38B9-1E71-4C92-A3BB-9FDB23E535AC}"/>
              </a:ext>
            </a:extLst>
          </p:cNvPr>
          <p:cNvSpPr/>
          <p:nvPr/>
        </p:nvSpPr>
        <p:spPr>
          <a:xfrm>
            <a:off x="6144668" y="1316670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5F0A237-63F8-44D0-9FDE-37FFF719FC02}"/>
              </a:ext>
            </a:extLst>
          </p:cNvPr>
          <p:cNvSpPr/>
          <p:nvPr/>
        </p:nvSpPr>
        <p:spPr>
          <a:xfrm>
            <a:off x="6577132" y="131516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FE4FA6A-685A-46FF-9C5F-CC65547E4965}"/>
              </a:ext>
            </a:extLst>
          </p:cNvPr>
          <p:cNvSpPr/>
          <p:nvPr/>
        </p:nvSpPr>
        <p:spPr>
          <a:xfrm>
            <a:off x="7007404" y="1315169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802FE4-3F71-4EE5-84B3-AD7E01D425EC}"/>
              </a:ext>
            </a:extLst>
          </p:cNvPr>
          <p:cNvSpPr/>
          <p:nvPr/>
        </p:nvSpPr>
        <p:spPr>
          <a:xfrm>
            <a:off x="3602410" y="2485963"/>
            <a:ext cx="5593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接受来自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3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H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的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3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1s</a:t>
            </a:r>
            <a:r>
              <a:rPr lang="en-US" altLang="zh-CN" sz="32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电子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8E3BC23-0185-464F-94B7-555F7B6EC527}"/>
              </a:ext>
            </a:extLst>
          </p:cNvPr>
          <p:cNvSpPr/>
          <p:nvPr/>
        </p:nvSpPr>
        <p:spPr>
          <a:xfrm>
            <a:off x="294338" y="198468"/>
            <a:ext cx="26789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NH</a:t>
            </a:r>
            <a:r>
              <a:rPr lang="en-US" altLang="zh-CN" sz="3200" b="1" baseline="-25000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3</a:t>
            </a:r>
            <a:r>
              <a:rPr lang="zh-CN" altLang="en-US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形成过程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999DFE-9429-47B1-AD68-1FEE2E6EB289}"/>
              </a:ext>
            </a:extLst>
          </p:cNvPr>
          <p:cNvSpPr/>
          <p:nvPr/>
        </p:nvSpPr>
        <p:spPr>
          <a:xfrm>
            <a:off x="293030" y="3584093"/>
            <a:ext cx="26677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H</a:t>
            </a:r>
            <a:r>
              <a:rPr lang="en-US" altLang="zh-CN" sz="3200" b="1" baseline="-25000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zh-CN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O</a:t>
            </a:r>
            <a:r>
              <a:rPr lang="zh-CN" altLang="en-US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形成过程</a:t>
            </a: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0CD0F77A-69E0-44BB-8CDD-D955D6251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6878" y="4838315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</a:t>
            </a: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0E997F24-37D9-4F25-80BE-55AEFBABC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6166" y="4477953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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01E764D4-E69B-417F-8570-63C41D905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9553" y="4477953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</a:t>
            </a:r>
          </a:p>
        </p:txBody>
      </p:sp>
      <p:sp>
        <p:nvSpPr>
          <p:cNvPr id="26" name="Rectangle 13">
            <a:extLst>
              <a:ext uri="{FF2B5EF4-FFF2-40B4-BE49-F238E27FC236}">
                <a16:creationId xmlns:a16="http://schemas.microsoft.com/office/drawing/2014/main" id="{1E421015-C9B8-4F58-AC37-FE485ED18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2791" y="4477953"/>
            <a:ext cx="460375" cy="403225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</a:t>
            </a: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E761F5B7-9B91-481C-81B6-31EFE921D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503" y="4984365"/>
            <a:ext cx="9366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8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p</a:t>
            </a:r>
            <a:r>
              <a:rPr lang="en-US" altLang="zh-CN" sz="2800" b="1" i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4</a:t>
            </a:r>
          </a:p>
        </p:txBody>
      </p:sp>
      <p:grpSp>
        <p:nvGrpSpPr>
          <p:cNvPr id="28" name="Group 39">
            <a:extLst>
              <a:ext uri="{FF2B5EF4-FFF2-40B4-BE49-F238E27FC236}">
                <a16:creationId xmlns:a16="http://schemas.microsoft.com/office/drawing/2014/main" id="{F9464F15-E0A6-41C3-9010-B8FCA8DF3073}"/>
              </a:ext>
            </a:extLst>
          </p:cNvPr>
          <p:cNvGrpSpPr>
            <a:grpSpLocks/>
          </p:cNvGrpSpPr>
          <p:nvPr/>
        </p:nvGrpSpPr>
        <p:grpSpPr bwMode="auto">
          <a:xfrm>
            <a:off x="4429821" y="4525751"/>
            <a:ext cx="2909888" cy="1239837"/>
            <a:chOff x="3560" y="1661"/>
            <a:chExt cx="1833" cy="781"/>
          </a:xfrm>
        </p:grpSpPr>
        <p:sp>
          <p:nvSpPr>
            <p:cNvPr id="29" name="Rectangle 19">
              <a:extLst>
                <a:ext uri="{FF2B5EF4-FFF2-40B4-BE49-F238E27FC236}">
                  <a16:creationId xmlns:a16="http://schemas.microsoft.com/office/drawing/2014/main" id="{BF927FF9-6338-4C90-935D-B085F1EFC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1" y="1797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30" name="Rectangle 20">
              <a:extLst>
                <a:ext uri="{FF2B5EF4-FFF2-40B4-BE49-F238E27FC236}">
                  <a16:creationId xmlns:a16="http://schemas.microsoft.com/office/drawing/2014/main" id="{AB0F656F-2E38-4D59-9C99-1F0DD4B4F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1796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26943753-98C4-40F9-8B4E-B262E01F8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1796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</a:p>
          </p:txBody>
        </p:sp>
        <p:sp>
          <p:nvSpPr>
            <p:cNvPr id="32" name="Rectangle 22">
              <a:extLst>
                <a:ext uri="{FF2B5EF4-FFF2-40B4-BE49-F238E27FC236}">
                  <a16:creationId xmlns:a16="http://schemas.microsoft.com/office/drawing/2014/main" id="{D100F67F-3AD1-4660-AE0E-7085783E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3" y="1797"/>
              <a:ext cx="290" cy="254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</a:t>
              </a:r>
            </a:p>
          </p:txBody>
        </p:sp>
        <p:sp>
          <p:nvSpPr>
            <p:cNvPr id="33" name="Line 23">
              <a:extLst>
                <a:ext uri="{FF2B5EF4-FFF2-40B4-BE49-F238E27FC236}">
                  <a16:creationId xmlns:a16="http://schemas.microsoft.com/office/drawing/2014/main" id="{133450AD-3DE9-4B9E-893A-0027BFE64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6" y="1979"/>
              <a:ext cx="499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D230746D-81F8-4669-A2B6-642A9087C1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1661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杂化</a:t>
              </a:r>
            </a:p>
          </p:txBody>
        </p:sp>
        <p:sp>
          <p:nvSpPr>
            <p:cNvPr id="35" name="Text Box 30">
              <a:extLst>
                <a:ext uri="{FF2B5EF4-FFF2-40B4-BE49-F238E27FC236}">
                  <a16:creationId xmlns:a16="http://schemas.microsoft.com/office/drawing/2014/main" id="{C54BBD84-20D3-4F60-BB1D-8B10B9FCAF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2115"/>
              <a:ext cx="5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s</a:t>
              </a:r>
              <a:r>
                <a:rPr lang="en-US" altLang="zh-CN" sz="2800" b="1" i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p</a:t>
              </a:r>
              <a:r>
                <a:rPr lang="en-US" altLang="zh-CN" sz="2800" b="1" i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1CADC8B8-EBB0-41C2-BC23-F2D5F0A8E0A6}"/>
              </a:ext>
            </a:extLst>
          </p:cNvPr>
          <p:cNvSpPr/>
          <p:nvPr/>
        </p:nvSpPr>
        <p:spPr>
          <a:xfrm>
            <a:off x="6585609" y="4764484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F416AC-D167-4CFE-A0A5-78513DCBEC5E}"/>
              </a:ext>
            </a:extLst>
          </p:cNvPr>
          <p:cNvSpPr/>
          <p:nvPr/>
        </p:nvSpPr>
        <p:spPr>
          <a:xfrm>
            <a:off x="7015881" y="4764484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8" name="Text Box 26">
            <a:extLst>
              <a:ext uri="{FF2B5EF4-FFF2-40B4-BE49-F238E27FC236}">
                <a16:creationId xmlns:a16="http://schemas.microsoft.com/office/drawing/2014/main" id="{472A2F75-FFF8-43FA-AC6C-892A505A8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3169" y="5506032"/>
            <a:ext cx="1008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8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s</a:t>
            </a:r>
            <a:endParaRPr lang="en-US" altLang="zh-CN" sz="2800" b="1" i="1" baseline="30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6ED8D55-B050-4052-B25B-A827072A6D4A}"/>
              </a:ext>
            </a:extLst>
          </p:cNvPr>
          <p:cNvSpPr/>
          <p:nvPr/>
        </p:nvSpPr>
        <p:spPr>
          <a:xfrm>
            <a:off x="3883937" y="5981612"/>
            <a:ext cx="5593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接受来自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H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的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2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个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1s</a:t>
            </a:r>
            <a:r>
              <a:rPr lang="en-US" altLang="zh-CN" sz="32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电子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</a:t>
            </a:r>
          </a:p>
        </p:txBody>
      </p:sp>
    </p:spTree>
    <p:extLst>
      <p:ext uri="{BB962C8B-B14F-4D97-AF65-F5344CB8AC3E}">
        <p14:creationId xmlns:p14="http://schemas.microsoft.com/office/powerpoint/2010/main" val="82800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36" grpId="0"/>
      <p:bldP spid="37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8F3B4AC-70C7-44B2-B454-FDCC937C0CBD}"/>
              </a:ext>
            </a:extLst>
          </p:cNvPr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离子键的强度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70A1AD6-7445-4839-B6BD-BEDA70D70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6121" y="1579911"/>
                <a:ext cx="10679757" cy="4675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3200" b="1" kern="1200">
                    <a:solidFill>
                      <a:schemeClr val="tx1"/>
                    </a:solidFill>
                    <a:latin typeface="华文新魏" pitchFamily="2" charset="-122"/>
                    <a:ea typeface="华文新魏" pitchFamily="2" charset="-122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b="1" kern="1200">
                    <a:solidFill>
                      <a:schemeClr val="tx1"/>
                    </a:solidFill>
                    <a:latin typeface="华文新魏" pitchFamily="2" charset="-122"/>
                    <a:ea typeface="华文新魏" pitchFamily="2" charset="-122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b="1" kern="1200">
                    <a:solidFill>
                      <a:schemeClr val="tx1"/>
                    </a:solidFill>
                    <a:latin typeface="华文新魏" pitchFamily="2" charset="-122"/>
                    <a:ea typeface="华文新魏" pitchFamily="2" charset="-122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b="1" kern="1200">
                    <a:solidFill>
                      <a:schemeClr val="tx1"/>
                    </a:solidFill>
                    <a:latin typeface="华文新魏" pitchFamily="2" charset="-122"/>
                    <a:ea typeface="华文新魏" pitchFamily="2" charset="-122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b="1" kern="1200">
                    <a:solidFill>
                      <a:schemeClr val="tx1"/>
                    </a:solidFill>
                    <a:latin typeface="华文新魏" pitchFamily="2" charset="-122"/>
                    <a:ea typeface="华文新魏" pitchFamily="2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1800"/>
                  </a:spcAft>
                  <a:buFont typeface="Arial" charset="0"/>
                  <a:buNone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离子键的强度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——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晶格能（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Lattice Energy, </a:t>
                </a:r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U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）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Font typeface="Arial" charset="0"/>
                  <a:buNone/>
                </a:pPr>
                <a:r>
                  <a:rPr lang="zh-CN" altLang="en-US" sz="2400" dirty="0">
                    <a:solidFill>
                      <a:srgbClr val="09758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     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热力学标准态下，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1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mol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离子晶体离解成自由的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气态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正、负离子的过程的热力学能的变化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Font typeface="Arial" charset="0"/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      </a:t>
                </a:r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U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越大 ，离子键强度越大，晶体熔沸点越高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例：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NaCl</a:t>
                </a:r>
                <a:r>
                  <a:rPr lang="zh-CN" altLang="en-US" sz="24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(s) = Na</a:t>
                </a:r>
                <a:r>
                  <a:rPr lang="zh-CN" altLang="en-US" sz="24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＋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(g) + </a:t>
                </a:r>
                <a:r>
                  <a:rPr lang="en-US" altLang="zh-CN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Cl</a:t>
                </a:r>
                <a:r>
                  <a:rPr lang="zh-CN" altLang="en-US" sz="24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－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(g)         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altLang="zh-CN" sz="24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r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2400" i="1" smtClean="0">
                            <a:latin typeface="Cambria Math"/>
                            <a:cs typeface="Times New Roman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400" i="1" smtClean="0">
                            <a:latin typeface="Cambria Math"/>
                            <a:cs typeface="Times New Roman" pitchFamily="18" charset="0"/>
                          </a:rPr>
                          <m:t>𝒎</m:t>
                        </m:r>
                      </m:sub>
                      <m:sup>
                        <m:r>
                          <a:rPr lang="en-US" altLang="zh-CN" sz="2400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⊖</m:t>
                        </m:r>
                      </m:sup>
                    </m:sSubSup>
                  </m:oMath>
                </a14:m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  <a:sym typeface="Symbol"/>
                  </a:rPr>
                  <a:t>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altLang="zh-CN" sz="24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r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altLang="zh-CN" sz="2400" i="1" smtClean="0">
                            <a:latin typeface="Cambria Math"/>
                            <a:cs typeface="Times New Roman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i="1">
                            <a:latin typeface="Cambria Math"/>
                            <a:cs typeface="Times New Roman" pitchFamily="18" charset="0"/>
                          </a:rPr>
                          <m:t>𝒎</m:t>
                        </m:r>
                      </m:sub>
                      <m:sup>
                        <m:r>
                          <a:rPr lang="en-US" altLang="zh-CN" sz="2400" i="1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⊖</m:t>
                        </m:r>
                      </m:sup>
                    </m:sSubSup>
                    <m:r>
                      <a:rPr lang="en-US" altLang="zh-CN" sz="2400" i="1">
                        <a:latin typeface="Cambria Math"/>
                        <a:ea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=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681 kJ.mol</a:t>
                </a:r>
                <a:r>
                  <a:rPr lang="en-US" altLang="zh-CN" sz="24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-1</a:t>
                </a:r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Font typeface="Arial" charset="0"/>
                  <a:buNone/>
                </a:pPr>
                <a:endParaRPr lang="en-US" altLang="zh-CN" sz="2400" i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spcBef>
                    <a:spcPts val="0"/>
                  </a:spcBef>
                  <a:buFont typeface="Arial" charset="0"/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  <a:sym typeface="Symbol"/>
                  </a:rPr>
                  <a:t>  </a:t>
                </a:r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U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  <a:sym typeface="Symbol"/>
                  </a:rPr>
                  <a:t>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681 kJ.mol</a:t>
                </a:r>
                <a:r>
                  <a:rPr lang="en-US" altLang="zh-CN" sz="24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-1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0A1AD6-7445-4839-B6BD-BEDA70D70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6121" y="1579911"/>
                <a:ext cx="10679757" cy="4675609"/>
              </a:xfrm>
              <a:prstGeom prst="rect">
                <a:avLst/>
              </a:prstGeom>
              <a:blipFill>
                <a:blip r:embed="rId2" cstate="print"/>
                <a:stretch>
                  <a:fillRect l="-856" r="-285" b="-39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43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5DB9E2-5E3B-406E-98EA-50375B0DC192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6"/>
          <a:stretch/>
        </p:blipFill>
        <p:spPr bwMode="auto">
          <a:xfrm>
            <a:off x="4977421" y="2612267"/>
            <a:ext cx="1915888" cy="417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OF2">
            <a:hlinkClick r:id="" action="ppaction://noaction"/>
            <a:extLst>
              <a:ext uri="{FF2B5EF4-FFF2-40B4-BE49-F238E27FC236}">
                <a16:creationId xmlns:a16="http://schemas.microsoft.com/office/drawing/2014/main" id="{51D3920C-F634-4CA6-B99D-D23921990D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0" t="24966" r="13562" b="30630"/>
          <a:stretch/>
        </p:blipFill>
        <p:spPr bwMode="auto">
          <a:xfrm>
            <a:off x="7055172" y="5070356"/>
            <a:ext cx="2153617" cy="127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H3">
            <a:hlinkClick r:id="" action="ppaction://noaction"/>
            <a:extLst>
              <a:ext uri="{FF2B5EF4-FFF2-40B4-BE49-F238E27FC236}">
                <a16:creationId xmlns:a16="http://schemas.microsoft.com/office/drawing/2014/main" id="{BE15BD64-09B1-4C03-8D9B-CDFCA0460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3" t="14455" r="16075" b="22202"/>
          <a:stretch/>
        </p:blipFill>
        <p:spPr bwMode="auto">
          <a:xfrm>
            <a:off x="7181445" y="2882099"/>
            <a:ext cx="1915888" cy="184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7E125C-DB6D-4FD7-8CF6-A40AF7EB5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9" y="188639"/>
            <a:ext cx="10432261" cy="269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NH</a:t>
            </a:r>
            <a:r>
              <a:rPr lang="en-US" altLang="zh-CN" sz="28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 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</a:t>
            </a:r>
            <a:r>
              <a:rPr lang="en-US" altLang="zh-CN" sz="28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总成键：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个、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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键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  <a:sym typeface="Symbol" pitchFamily="18" charset="2"/>
            </a:endParaRPr>
          </a:p>
          <a:p>
            <a:pPr marL="342900" indent="-342900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杂化轨道几何构型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: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正四面体；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分子几何构型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: NH</a:t>
            </a:r>
            <a:r>
              <a:rPr lang="en-US" altLang="zh-CN" sz="28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三角锥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、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H</a:t>
            </a:r>
            <a:r>
              <a:rPr lang="en-US" altLang="zh-CN" sz="28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</a:t>
            </a:r>
            <a:r>
              <a:rPr lang="en-US" altLang="zh-CN" sz="28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(V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型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342900" indent="-342900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个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杂化轨道不等价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→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不等性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sp</a:t>
            </a:r>
            <a:r>
              <a:rPr lang="en-US" altLang="zh-CN" sz="2800" b="1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等性杂化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962798-9868-4565-90AE-37973C10BB21}"/>
              </a:ext>
            </a:extLst>
          </p:cNvPr>
          <p:cNvSpPr/>
          <p:nvPr/>
        </p:nvSpPr>
        <p:spPr>
          <a:xfrm>
            <a:off x="3639074" y="3642978"/>
            <a:ext cx="936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NH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3</a:t>
            </a:r>
            <a:endParaRPr lang="zh-CN" altLang="en-US" sz="3200" b="1" dirty="0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6EFB5E-325E-40DF-B631-57E439F087F4}"/>
              </a:ext>
            </a:extLst>
          </p:cNvPr>
          <p:cNvSpPr/>
          <p:nvPr/>
        </p:nvSpPr>
        <p:spPr>
          <a:xfrm>
            <a:off x="3616632" y="5488883"/>
            <a:ext cx="95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H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2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O</a:t>
            </a:r>
            <a:endParaRPr lang="zh-CN" altLang="en-US" sz="3200" b="1" dirty="0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377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E3B567FE-451E-48E4-A088-6EC03A0E7361}"/>
              </a:ext>
            </a:extLst>
          </p:cNvPr>
          <p:cNvSpPr txBox="1">
            <a:spLocks/>
          </p:cNvSpPr>
          <p:nvPr/>
        </p:nvSpPr>
        <p:spPr>
          <a:xfrm>
            <a:off x="1981200" y="202068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等性杂化与不等性杂化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3">
                <a:extLst>
                  <a:ext uri="{FF2B5EF4-FFF2-40B4-BE49-F238E27FC236}">
                    <a16:creationId xmlns:a16="http://schemas.microsoft.com/office/drawing/2014/main" id="{A994EDE9-B899-4914-8B60-E6CC16E63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335" y="1345068"/>
                <a:ext cx="11131329" cy="4525963"/>
              </a:xfrm>
              <a:prstGeom prst="rect">
                <a:avLst/>
              </a:prstGeom>
            </p:spPr>
            <p:txBody>
              <a:bodyPr anchor="ctr"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等性杂化：每个杂化轨道所含的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、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p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成分相同。每个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sp</a:t>
                </a:r>
                <a:r>
                  <a:rPr lang="en-US" altLang="zh-CN" baseline="30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3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杂化轨道都有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Pr>
                      <m:num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  <a:cs typeface="Times New Roman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p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成分，所有杂化轨道都是等同的。</a:t>
                </a: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不等性杂化：由于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孤对电子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存在，它们占据的杂化轨道所含的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s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成分较多而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p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成分较少，造成轨道能量低于成键电子所占据的杂化轨道能量，故称为“不等性杂化”。</a:t>
                </a:r>
              </a:p>
            </p:txBody>
          </p:sp>
        </mc:Choice>
        <mc:Fallback xmlns="">
          <p:sp>
            <p:nvSpPr>
              <p:cNvPr id="3" name="内容占位符 3">
                <a:extLst>
                  <a:ext uri="{FF2B5EF4-FFF2-40B4-BE49-F238E27FC236}">
                    <a16:creationId xmlns:a16="http://schemas.microsoft.com/office/drawing/2014/main" xmlns="" id="{A994EDE9-B899-4914-8B60-E6CC16E63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35" y="1345068"/>
                <a:ext cx="11131329" cy="4525963"/>
              </a:xfrm>
              <a:prstGeom prst="rect">
                <a:avLst/>
              </a:prstGeom>
              <a:blipFill>
                <a:blip r:embed="rId2" cstate="print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024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E3B567FE-451E-48E4-A088-6EC03A0E7361}"/>
              </a:ext>
            </a:extLst>
          </p:cNvPr>
          <p:cNvSpPr txBox="1">
            <a:spLocks/>
          </p:cNvSpPr>
          <p:nvPr/>
        </p:nvSpPr>
        <p:spPr>
          <a:xfrm>
            <a:off x="1981200" y="202068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等性杂化与不等性杂化</a:t>
            </a:r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62808" y="1495465"/>
            <a:ext cx="5192714" cy="1727202"/>
            <a:chOff x="229" y="1365"/>
            <a:chExt cx="3271" cy="1088"/>
          </a:xfrm>
        </p:grpSpPr>
        <p:sp>
          <p:nvSpPr>
            <p:cNvPr id="4" name="Rectangle 7"/>
            <p:cNvSpPr>
              <a:spLocks noChangeArrowheads="1"/>
            </p:cNvSpPr>
            <p:nvPr/>
          </p:nvSpPr>
          <p:spPr bwMode="auto">
            <a:xfrm>
              <a:off x="229" y="1365"/>
              <a:ext cx="250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rgbClr val="001B36"/>
                  </a:solidFill>
                  <a:latin typeface="微软雅黑" pitchFamily="34" charset="-122"/>
                  <a:ea typeface="微软雅黑" pitchFamily="34" charset="-122"/>
                </a:rPr>
                <a:t>sp</a:t>
              </a:r>
              <a:r>
                <a:rPr lang="en-US" altLang="zh-CN" sz="2800" b="1" baseline="30000" dirty="0">
                  <a:solidFill>
                    <a:srgbClr val="001B36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r>
                <a:rPr lang="zh-CN" altLang="en-US" sz="2800" b="1" dirty="0">
                  <a:solidFill>
                    <a:srgbClr val="001B36"/>
                  </a:solidFill>
                  <a:latin typeface="微软雅黑" pitchFamily="34" charset="-122"/>
                  <a:ea typeface="微软雅黑" pitchFamily="34" charset="-122"/>
                </a:rPr>
                <a:t>杂化轨道成键特征：</a:t>
              </a:r>
            </a:p>
          </p:txBody>
        </p:sp>
        <p:sp>
          <p:nvSpPr>
            <p:cNvPr id="5" name="Text Box 8"/>
            <p:cNvSpPr txBox="1">
              <a:spLocks noChangeArrowheads="1"/>
            </p:cNvSpPr>
            <p:nvPr/>
          </p:nvSpPr>
          <p:spPr bwMode="auto">
            <a:xfrm>
              <a:off x="608" y="1697"/>
              <a:ext cx="2892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个键指向正四面体的四个顶点，键角为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109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°28′ 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</a:p>
          </p:txBody>
        </p:sp>
      </p:grp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5661719" y="1571678"/>
            <a:ext cx="4624620" cy="1020763"/>
            <a:chOff x="303" y="2357"/>
            <a:chExt cx="3409" cy="643"/>
          </a:xfrm>
        </p:grpSpPr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303" y="2357"/>
              <a:ext cx="68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例如：</a:t>
              </a:r>
            </a:p>
          </p:txBody>
        </p:sp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501" y="2709"/>
              <a:ext cx="321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CH</a:t>
              </a:r>
              <a:r>
                <a:rPr lang="en-US" altLang="zh-CN" sz="2400" baseline="-25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CX</a:t>
              </a:r>
              <a:r>
                <a:rPr lang="en-US" altLang="zh-CN" sz="2400" baseline="-250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C(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金刚石</a:t>
              </a:r>
              <a:r>
                <a:rPr lang="en-US" altLang="zh-CN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，</a:t>
              </a:r>
              <a:r>
                <a:rPr lang="en-US" altLang="zh-CN" sz="2400" dirty="0" err="1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SiC</a:t>
              </a:r>
              <a:r>
                <a:rPr lang="zh-CN" altLang="en-US" sz="2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等。</a:t>
              </a:r>
            </a:p>
          </p:txBody>
        </p:sp>
      </p:grpSp>
      <p:graphicFrame>
        <p:nvGraphicFramePr>
          <p:cNvPr id="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647478"/>
              </p:ext>
            </p:extLst>
          </p:nvPr>
        </p:nvGraphicFramePr>
        <p:xfrm>
          <a:off x="10521736" y="1360523"/>
          <a:ext cx="1170729" cy="1304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0" name="Document" r:id="rId3" imgW="581040" imgH="647640" progId="">
                  <p:embed/>
                </p:oleObj>
              </mc:Choice>
              <mc:Fallback>
                <p:oleObj name="Document" r:id="rId3" imgW="581040" imgH="6476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21736" y="1360523"/>
                        <a:ext cx="1170729" cy="130469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625679" y="3389386"/>
            <a:ext cx="928878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其中有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杂化轨道含有一对电子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孤对电子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，含孤对电子的轨道因内部斥力较大而较胖，因此压迫其他轨道使键角小于</a:t>
            </a:r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109</a:t>
            </a:r>
            <a:r>
              <a:rPr lang="en-US" altLang="zh-CN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°28′ </a:t>
            </a:r>
            <a:r>
              <a:rPr lang="zh-CN" altLang="en-US" sz="2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2363960" y="6127761"/>
            <a:ext cx="8077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rgbClr val="001B36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400" b="1" dirty="0">
                <a:solidFill>
                  <a:srgbClr val="001B3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 dirty="0">
                <a:solidFill>
                  <a:srgbClr val="001B36"/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r>
              <a:rPr lang="zh-CN" altLang="en-US" sz="2400" b="1" dirty="0">
                <a:solidFill>
                  <a:srgbClr val="001B3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b="1" dirty="0">
                <a:solidFill>
                  <a:srgbClr val="001B36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r>
              <a:rPr lang="zh-CN" altLang="en-US" sz="2400" b="1" dirty="0">
                <a:solidFill>
                  <a:srgbClr val="001B36"/>
                </a:solidFill>
                <a:latin typeface="微软雅黑" pitchFamily="34" charset="-122"/>
                <a:ea typeface="微软雅黑" pitchFamily="34" charset="-122"/>
              </a:rPr>
              <a:t>等含孤对电子的原子也能进行不等性</a:t>
            </a:r>
            <a:r>
              <a:rPr lang="en-US" altLang="zh-CN" sz="2400" b="1" dirty="0">
                <a:solidFill>
                  <a:srgbClr val="001B36"/>
                </a:solidFill>
                <a:latin typeface="微软雅黑" pitchFamily="34" charset="-122"/>
                <a:ea typeface="微软雅黑" pitchFamily="34" charset="-122"/>
              </a:rPr>
              <a:t>sp</a:t>
            </a:r>
            <a:r>
              <a:rPr lang="en-US" altLang="zh-CN" sz="2400" b="1" baseline="30000" dirty="0">
                <a:solidFill>
                  <a:srgbClr val="001B36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400" b="1" dirty="0">
                <a:solidFill>
                  <a:srgbClr val="001B36"/>
                </a:solidFill>
                <a:latin typeface="微软雅黑" pitchFamily="34" charset="-122"/>
                <a:ea typeface="微软雅黑" pitchFamily="34" charset="-122"/>
              </a:rPr>
              <a:t>杂化</a:t>
            </a:r>
          </a:p>
        </p:txBody>
      </p:sp>
      <p:graphicFrame>
        <p:nvGraphicFramePr>
          <p:cNvPr id="14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31749"/>
              </p:ext>
            </p:extLst>
          </p:nvPr>
        </p:nvGraphicFramePr>
        <p:xfrm>
          <a:off x="1307233" y="4694490"/>
          <a:ext cx="29718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1" name="Document" r:id="rId5" imgW="1647720" imgH="561960" progId="">
                  <p:embed/>
                </p:oleObj>
              </mc:Choice>
              <mc:Fallback>
                <p:oleObj name="Document" r:id="rId5" imgW="1647720" imgH="56196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7233" y="4694490"/>
                        <a:ext cx="297180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  <p:bldP spid="13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D9C3A-3D66-4F08-AE10-18E704A33BF7}"/>
              </a:ext>
            </a:extLst>
          </p:cNvPr>
          <p:cNvSpPr txBox="1">
            <a:spLocks/>
          </p:cNvSpPr>
          <p:nvPr/>
        </p:nvSpPr>
        <p:spPr>
          <a:xfrm>
            <a:off x="308819" y="326354"/>
            <a:ext cx="9891624" cy="5880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杂化轨道理论要点：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6C162D-16B9-4B60-B8AA-73F771AB40BB}"/>
              </a:ext>
            </a:extLst>
          </p:cNvPr>
          <p:cNvSpPr/>
          <p:nvPr/>
        </p:nvSpPr>
        <p:spPr>
          <a:xfrm>
            <a:off x="916089" y="863353"/>
            <a:ext cx="1035982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同一原子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能量相近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的原子轨道可以互相叠加，重新组成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能量完全相等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的杂化原子轨道。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轨道数目守恒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：参与“杂化”的原子轨道数目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组成杂化轨道数目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与原来的原子轨道相比，杂化轨道的空间伸展方向改变，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成键能力更强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不同的杂化轨道的空间分布不同，由此决定了分子的空间几何构型不同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Monotype Sorts" pitchFamily="2" charset="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根据在杂化原子轨道中填入的电子数目的不同，杂化分为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等性杂化及不等性杂化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484C3C-8CE0-43F3-9D6D-D00C58167085}"/>
              </a:ext>
            </a:extLst>
          </p:cNvPr>
          <p:cNvSpPr/>
          <p:nvPr/>
        </p:nvSpPr>
        <p:spPr>
          <a:xfrm>
            <a:off x="308819" y="3429000"/>
            <a:ext cx="1157944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杂化轨道理论的优缺点：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解释了一些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PCl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SF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形成过程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预测分子几何构型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方面十分成功。</a:t>
            </a:r>
          </a:p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不能解释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单电子键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）和一些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复杂分子的结构（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XeOF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indent="457200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难以判断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中心原子的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杂化态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026">
            <a:extLst>
              <a:ext uri="{FF2B5EF4-FFF2-40B4-BE49-F238E27FC236}">
                <a16:creationId xmlns:a16="http://schemas.microsoft.com/office/drawing/2014/main" id="{80D22A9E-A3BB-4569-A743-74B0D0DDB39C}"/>
              </a:ext>
            </a:extLst>
          </p:cNvPr>
          <p:cNvSpPr txBox="1">
            <a:spLocks noChangeArrowheads="1"/>
          </p:cNvSpPr>
          <p:nvPr/>
        </p:nvSpPr>
        <p:spPr>
          <a:xfrm>
            <a:off x="406753" y="351263"/>
            <a:ext cx="105777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价层电子对互斥理论</a:t>
            </a:r>
            <a:b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alence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hell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lectron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air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epulsion (VSEPR</a:t>
            </a:r>
            <a:r>
              <a:rPr lang="en-US" altLang="zh-CN" sz="3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3" name="内容占位符 1">
            <a:extLst>
              <a:ext uri="{FF2B5EF4-FFF2-40B4-BE49-F238E27FC236}">
                <a16:creationId xmlns:a16="http://schemas.microsoft.com/office/drawing/2014/main" id="{0C11DE0C-01B5-4CDE-B157-B8A520C6DA7A}"/>
              </a:ext>
            </a:extLst>
          </p:cNvPr>
          <p:cNvSpPr txBox="1">
            <a:spLocks/>
          </p:cNvSpPr>
          <p:nvPr/>
        </p:nvSpPr>
        <p:spPr bwMode="auto">
          <a:xfrm>
            <a:off x="203376" y="1700923"/>
            <a:ext cx="11785247" cy="171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b="1" kern="12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zh-CN" altLang="en-US" sz="24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中心原子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的价层的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电子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en-US" altLang="zh-CN" sz="2400" b="1" i="0" u="none" strike="noStrike" kern="120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结构，其几何构型完全由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价电子对数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决定。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价电子对数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VP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64D4AB7-BAAC-46CE-9ECA-27B56B58954A}"/>
              </a:ext>
            </a:extLst>
          </p:cNvPr>
          <p:cNvGrpSpPr/>
          <p:nvPr/>
        </p:nvGrpSpPr>
        <p:grpSpPr>
          <a:xfrm>
            <a:off x="7593831" y="3655551"/>
            <a:ext cx="904449" cy="2851186"/>
            <a:chOff x="6919128" y="3962190"/>
            <a:chExt cx="904449" cy="2851186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57270450-D1BE-4AE2-B2E4-BCCAADA499A2}"/>
                </a:ext>
              </a:extLst>
            </p:cNvPr>
            <p:cNvSpPr txBox="1"/>
            <p:nvPr/>
          </p:nvSpPr>
          <p:spPr>
            <a:xfrm>
              <a:off x="6997466" y="3962190"/>
              <a:ext cx="743671" cy="765750"/>
            </a:xfrm>
            <a:prstGeom prst="downArrow">
              <a:avLst/>
            </a:prstGeom>
            <a:solidFill>
              <a:srgbClr val="99FFCC"/>
            </a:soli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+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26" name="下箭头 9">
              <a:extLst>
                <a:ext uri="{FF2B5EF4-FFF2-40B4-BE49-F238E27FC236}">
                  <a16:creationId xmlns:a16="http://schemas.microsoft.com/office/drawing/2014/main" id="{B731DCB5-7982-466A-8655-38E3EF9CBDDC}"/>
                </a:ext>
              </a:extLst>
            </p:cNvPr>
            <p:cNvSpPr/>
            <p:nvPr/>
          </p:nvSpPr>
          <p:spPr>
            <a:xfrm>
              <a:off x="7173330" y="5728900"/>
              <a:ext cx="396044" cy="432048"/>
            </a:xfrm>
            <a:prstGeom prst="downArrow">
              <a:avLst/>
            </a:prstGeom>
            <a:gradFill rotWithShape="1">
              <a:gsLst>
                <a:gs pos="0">
                  <a:srgbClr val="474B78">
                    <a:shade val="51000"/>
                    <a:satMod val="130000"/>
                  </a:srgbClr>
                </a:gs>
                <a:gs pos="80000">
                  <a:srgbClr val="474B78">
                    <a:shade val="93000"/>
                    <a:satMod val="130000"/>
                  </a:srgbClr>
                </a:gs>
                <a:gs pos="100000">
                  <a:srgbClr val="474B78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CE7A0ADB-8B47-4B12-930D-630BCD2AF3F3}"/>
                </a:ext>
              </a:extLst>
            </p:cNvPr>
            <p:cNvSpPr txBox="1"/>
            <p:nvPr/>
          </p:nvSpPr>
          <p:spPr>
            <a:xfrm>
              <a:off x="6919128" y="6228601"/>
              <a:ext cx="904449" cy="584775"/>
            </a:xfrm>
            <a:prstGeom prst="rect">
              <a:avLst/>
            </a:prstGeom>
            <a:gradFill rotWithShape="1">
              <a:gsLst>
                <a:gs pos="0">
                  <a:srgbClr val="DA1F28">
                    <a:shade val="51000"/>
                    <a:satMod val="130000"/>
                  </a:srgbClr>
                </a:gs>
                <a:gs pos="80000">
                  <a:srgbClr val="DA1F28">
                    <a:shade val="93000"/>
                    <a:satMod val="130000"/>
                  </a:srgbClr>
                </a:gs>
                <a:gs pos="100000">
                  <a:srgbClr val="DA1F28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VP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28" name="组合 18">
            <a:extLst>
              <a:ext uri="{FF2B5EF4-FFF2-40B4-BE49-F238E27FC236}">
                <a16:creationId xmlns:a16="http://schemas.microsoft.com/office/drawing/2014/main" id="{C4E6D91F-3D8C-4506-B895-5118F53EE68B}"/>
              </a:ext>
            </a:extLst>
          </p:cNvPr>
          <p:cNvGrpSpPr/>
          <p:nvPr/>
        </p:nvGrpSpPr>
        <p:grpSpPr>
          <a:xfrm>
            <a:off x="1081456" y="3671495"/>
            <a:ext cx="7347035" cy="2174568"/>
            <a:chOff x="406753" y="3978134"/>
            <a:chExt cx="7347035" cy="2174568"/>
          </a:xfrm>
        </p:grpSpPr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574545FB-B1C2-45F6-AB2C-06D41106A8FE}"/>
                </a:ext>
              </a:extLst>
            </p:cNvPr>
            <p:cNvSpPr txBox="1"/>
            <p:nvPr/>
          </p:nvSpPr>
          <p:spPr>
            <a:xfrm>
              <a:off x="406753" y="3978134"/>
              <a:ext cx="1872208" cy="1077218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coolSlant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中心原子价电子数</a:t>
              </a:r>
            </a:p>
          </p:txBody>
        </p:sp>
        <p:sp>
          <p:nvSpPr>
            <p:cNvPr id="30" name="TextBox 5">
              <a:extLst>
                <a:ext uri="{FF2B5EF4-FFF2-40B4-BE49-F238E27FC236}">
                  <a16:creationId xmlns:a16="http://schemas.microsoft.com/office/drawing/2014/main" id="{6135B3EE-C929-46F8-AEBF-7181E4016DEB}"/>
                </a:ext>
              </a:extLst>
            </p:cNvPr>
            <p:cNvSpPr txBox="1"/>
            <p:nvPr/>
          </p:nvSpPr>
          <p:spPr>
            <a:xfrm>
              <a:off x="2800671" y="3978134"/>
              <a:ext cx="1836448" cy="1077218"/>
            </a:xfrm>
            <a:prstGeom prst="rect">
              <a:avLst/>
            </a:prstGeom>
            <a:solidFill>
              <a:srgbClr val="99FFCC"/>
            </a:soli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各配原子单电子数</a:t>
              </a:r>
            </a:p>
          </p:txBody>
        </p:sp>
        <p:sp>
          <p:nvSpPr>
            <p:cNvPr id="31" name="TextBox 6">
              <a:extLst>
                <a:ext uri="{FF2B5EF4-FFF2-40B4-BE49-F238E27FC236}">
                  <a16:creationId xmlns:a16="http://schemas.microsoft.com/office/drawing/2014/main" id="{C756E683-52A0-46B6-9EF4-E797BAD41C1C}"/>
                </a:ext>
              </a:extLst>
            </p:cNvPr>
            <p:cNvSpPr txBox="1"/>
            <p:nvPr/>
          </p:nvSpPr>
          <p:spPr>
            <a:xfrm>
              <a:off x="5159281" y="3978134"/>
              <a:ext cx="1008112" cy="1077218"/>
            </a:xfrm>
            <a:prstGeom prst="rect">
              <a:avLst/>
            </a:prstGeom>
            <a:gradFill rotWithShape="1">
              <a:gsLst>
                <a:gs pos="0">
                  <a:srgbClr val="DA1F28">
                    <a:tint val="50000"/>
                    <a:satMod val="300000"/>
                  </a:srgbClr>
                </a:gs>
                <a:gs pos="35000">
                  <a:srgbClr val="DA1F28">
                    <a:tint val="37000"/>
                    <a:satMod val="300000"/>
                  </a:srgbClr>
                </a:gs>
                <a:gs pos="100000">
                  <a:srgbClr val="DA1F28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DA1F28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离子电荷</a:t>
              </a:r>
            </a:p>
          </p:txBody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B4D97AE9-48C6-49FF-A1E8-2CDB3F59C45E}"/>
                </a:ext>
              </a:extLst>
            </p:cNvPr>
            <p:cNvSpPr txBox="1"/>
            <p:nvPr/>
          </p:nvSpPr>
          <p:spPr>
            <a:xfrm>
              <a:off x="2278961" y="4224356"/>
              <a:ext cx="504056" cy="584775"/>
            </a:xfrm>
            <a:prstGeom prst="rect">
              <a:avLst/>
            </a:prstGeom>
            <a:solidFill>
              <a:srgbClr val="99FFCC"/>
            </a:soli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-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A9B943B1-8E93-424F-A2BA-B585E6DF4303}"/>
                </a:ext>
              </a:extLst>
            </p:cNvPr>
            <p:cNvSpPr txBox="1"/>
            <p:nvPr/>
          </p:nvSpPr>
          <p:spPr>
            <a:xfrm>
              <a:off x="4655225" y="4224356"/>
              <a:ext cx="504056" cy="584775"/>
            </a:xfrm>
            <a:prstGeom prst="rect">
              <a:avLst/>
            </a:prstGeom>
            <a:gradFill rotWithShape="1">
              <a:gsLst>
                <a:gs pos="0">
                  <a:srgbClr val="DA1F28">
                    <a:tint val="50000"/>
                    <a:satMod val="300000"/>
                  </a:srgbClr>
                </a:gs>
                <a:gs pos="35000">
                  <a:srgbClr val="DA1F28">
                    <a:tint val="37000"/>
                    <a:satMod val="300000"/>
                  </a:srgbClr>
                </a:gs>
                <a:gs pos="100000">
                  <a:srgbClr val="DA1F28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DA1F28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-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E826653-E205-49A7-8DC4-D0CD1A284567}"/>
                </a:ext>
              </a:extLst>
            </p:cNvPr>
            <p:cNvCxnSpPr/>
            <p:nvPr/>
          </p:nvCxnSpPr>
          <p:spPr>
            <a:xfrm>
              <a:off x="478761" y="5343003"/>
              <a:ext cx="5760640" cy="0"/>
            </a:xfrm>
            <a:prstGeom prst="line">
              <a:avLst/>
            </a:prstGeom>
            <a:noFill/>
            <a:ln w="57150" cap="flat" cmpd="sng" algn="ctr">
              <a:solidFill>
                <a:srgbClr val="DA1F28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B7498EEE-6C7C-42BE-81BC-3BAFADD07DE2}"/>
                </a:ext>
              </a:extLst>
            </p:cNvPr>
            <p:cNvSpPr txBox="1"/>
            <p:nvPr/>
          </p:nvSpPr>
          <p:spPr>
            <a:xfrm>
              <a:off x="3359081" y="5567927"/>
              <a:ext cx="504056" cy="584775"/>
            </a:xfrm>
            <a:prstGeom prst="rect">
              <a:avLst/>
            </a:prstGeom>
            <a:gradFill rotWithShape="1">
              <a:gsLst>
                <a:gs pos="0">
                  <a:srgbClr val="DA1F28">
                    <a:tint val="50000"/>
                    <a:satMod val="300000"/>
                  </a:srgbClr>
                </a:gs>
                <a:gs pos="35000">
                  <a:srgbClr val="DA1F28">
                    <a:tint val="37000"/>
                    <a:satMod val="300000"/>
                  </a:srgbClr>
                </a:gs>
                <a:gs pos="100000">
                  <a:srgbClr val="DA1F28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DA1F28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B9160A2D-715B-4F13-B052-F9C218F1DE40}"/>
                </a:ext>
              </a:extLst>
            </p:cNvPr>
            <p:cNvSpPr txBox="1"/>
            <p:nvPr/>
          </p:nvSpPr>
          <p:spPr>
            <a:xfrm>
              <a:off x="6910080" y="4996295"/>
              <a:ext cx="843708" cy="584775"/>
            </a:xfrm>
            <a:prstGeom prst="rect">
              <a:avLst/>
            </a:prstGeom>
            <a:solidFill>
              <a:srgbClr val="66FFFF"/>
            </a:solidFill>
            <a:ln w="952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LP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BA0C7FB-B59A-4F9F-8967-BF936DFFFCE3}"/>
                </a:ext>
              </a:extLst>
            </p:cNvPr>
            <p:cNvSpPr/>
            <p:nvPr/>
          </p:nvSpPr>
          <p:spPr>
            <a:xfrm>
              <a:off x="6273133" y="4983152"/>
              <a:ext cx="497252" cy="584775"/>
            </a:xfrm>
            <a:prstGeom prst="rect">
              <a:avLst/>
            </a:prstGeom>
            <a:solidFill>
              <a:srgbClr val="99FFCC"/>
            </a:solidFill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=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8" name="TextBox 20">
            <a:extLst>
              <a:ext uri="{FF2B5EF4-FFF2-40B4-BE49-F238E27FC236}">
                <a16:creationId xmlns:a16="http://schemas.microsoft.com/office/drawing/2014/main" id="{8A30101F-7D77-496F-A854-F9C6CECF7B33}"/>
              </a:ext>
            </a:extLst>
          </p:cNvPr>
          <p:cNvSpPr txBox="1"/>
          <p:nvPr/>
        </p:nvSpPr>
        <p:spPr>
          <a:xfrm>
            <a:off x="8728708" y="5983516"/>
            <a:ext cx="2040638" cy="461665"/>
          </a:xfrm>
          <a:prstGeom prst="rect">
            <a:avLst/>
          </a:prstGeom>
          <a:gradFill rotWithShape="1">
            <a:gsLst>
              <a:gs pos="0">
                <a:srgbClr val="39639D">
                  <a:tint val="50000"/>
                  <a:satMod val="300000"/>
                </a:srgbClr>
              </a:gs>
              <a:gs pos="35000">
                <a:srgbClr val="39639D">
                  <a:tint val="37000"/>
                  <a:satMod val="300000"/>
                </a:srgbClr>
              </a:gs>
              <a:gs pos="100000">
                <a:srgbClr val="39639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9639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小数进为整数</a:t>
            </a:r>
          </a:p>
        </p:txBody>
      </p:sp>
      <p:grpSp>
        <p:nvGrpSpPr>
          <p:cNvPr id="39" name="组合 19">
            <a:extLst>
              <a:ext uri="{FF2B5EF4-FFF2-40B4-BE49-F238E27FC236}">
                <a16:creationId xmlns:a16="http://schemas.microsoft.com/office/drawing/2014/main" id="{7A0B2D35-32EF-40C1-BCA3-AACE0465BD0B}"/>
              </a:ext>
            </a:extLst>
          </p:cNvPr>
          <p:cNvGrpSpPr/>
          <p:nvPr/>
        </p:nvGrpSpPr>
        <p:grpSpPr>
          <a:xfrm>
            <a:off x="7216005" y="2865177"/>
            <a:ext cx="3285462" cy="584775"/>
            <a:chOff x="6516400" y="3090446"/>
            <a:chExt cx="3285462" cy="584775"/>
          </a:xfrm>
        </p:grpSpPr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1BC9D5F1-2A69-4555-A94E-7E2844B62D11}"/>
                </a:ext>
              </a:extLst>
            </p:cNvPr>
            <p:cNvSpPr txBox="1"/>
            <p:nvPr/>
          </p:nvSpPr>
          <p:spPr>
            <a:xfrm>
              <a:off x="6516400" y="3090446"/>
              <a:ext cx="1656000" cy="584775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coolSlant"/>
            </a:sp3d>
          </p:spPr>
          <p:txBody>
            <a:bodyPr wrap="square" rtlCol="0" anchor="ctr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BP(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</a:t>
              </a: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键</a:t>
              </a: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)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41" name="TextBox 22">
              <a:extLst>
                <a:ext uri="{FF2B5EF4-FFF2-40B4-BE49-F238E27FC236}">
                  <a16:creationId xmlns:a16="http://schemas.microsoft.com/office/drawing/2014/main" id="{095B42C8-006A-4479-A091-78916AD3A5BB}"/>
                </a:ext>
              </a:extLst>
            </p:cNvPr>
            <p:cNvSpPr txBox="1"/>
            <p:nvPr/>
          </p:nvSpPr>
          <p:spPr>
            <a:xfrm>
              <a:off x="8281336" y="3152000"/>
              <a:ext cx="1520526" cy="461665"/>
            </a:xfrm>
            <a:prstGeom prst="rect">
              <a:avLst/>
            </a:prstGeom>
            <a:gradFill rotWithShape="1">
              <a:gsLst>
                <a:gs pos="0">
                  <a:srgbClr val="39639D">
                    <a:tint val="50000"/>
                    <a:satMod val="300000"/>
                  </a:srgbClr>
                </a:gs>
                <a:gs pos="35000">
                  <a:srgbClr val="39639D">
                    <a:tint val="37000"/>
                    <a:satMod val="300000"/>
                  </a:srgbClr>
                </a:gs>
                <a:gs pos="100000">
                  <a:srgbClr val="39639D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39639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</a:t>
              </a: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键不算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D6A6A14D-67CB-4A87-B272-C9EB06101F04}"/>
              </a:ext>
            </a:extLst>
          </p:cNvPr>
          <p:cNvSpPr txBox="1"/>
          <p:nvPr/>
        </p:nvSpPr>
        <p:spPr>
          <a:xfrm>
            <a:off x="8858736" y="4748713"/>
            <a:ext cx="1780582" cy="461665"/>
          </a:xfrm>
          <a:prstGeom prst="rect">
            <a:avLst/>
          </a:prstGeom>
          <a:gradFill rotWithShape="1">
            <a:gsLst>
              <a:gs pos="0">
                <a:srgbClr val="39639D">
                  <a:tint val="50000"/>
                  <a:satMod val="300000"/>
                </a:srgbClr>
              </a:gs>
              <a:gs pos="35000">
                <a:srgbClr val="39639D">
                  <a:tint val="37000"/>
                  <a:satMod val="300000"/>
                </a:srgbClr>
              </a:gs>
              <a:gs pos="100000">
                <a:srgbClr val="39639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9639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孤对电子数</a:t>
            </a:r>
          </a:p>
        </p:txBody>
      </p:sp>
    </p:spTree>
    <p:extLst>
      <p:ext uri="{BB962C8B-B14F-4D97-AF65-F5344CB8AC3E}">
        <p14:creationId xmlns:p14="http://schemas.microsoft.com/office/powerpoint/2010/main" val="333457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8" name="表格 97">
            <a:extLst>
              <a:ext uri="{FF2B5EF4-FFF2-40B4-BE49-F238E27FC236}">
                <a16:creationId xmlns:a16="http://schemas.microsoft.com/office/drawing/2014/main" id="{F50E340B-51EC-4548-BC83-140B9876A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72828"/>
              </p:ext>
            </p:extLst>
          </p:nvPr>
        </p:nvGraphicFramePr>
        <p:xfrm>
          <a:off x="2068485" y="116632"/>
          <a:ext cx="7776864" cy="6657600"/>
        </p:xfrm>
        <a:graphic>
          <a:graphicData uri="http://schemas.openxmlformats.org/drawingml/2006/table">
            <a:tbl>
              <a:tblPr firstRow="1" bandRow="1"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24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>
                          <a:effectLst/>
                        </a:rPr>
                        <a:t>中心原子价电子数</a:t>
                      </a:r>
                      <a:endParaRPr lang="zh-CN" altLang="en-US" sz="2000" b="1" kern="100" dirty="0">
                        <a:effectLst/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</a:rPr>
                        <a:t>各配原子单电子数</a:t>
                      </a:r>
                      <a:endParaRPr lang="zh-CN" altLang="en-US" sz="2000" b="1" kern="100" dirty="0">
                        <a:effectLst/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dirty="0">
                          <a:effectLst/>
                        </a:rPr>
                        <a:t>LP</a:t>
                      </a:r>
                      <a:endParaRPr lang="en-US" altLang="zh-CN" sz="2800" b="1" kern="100" dirty="0">
                        <a:effectLst/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dirty="0"/>
                        <a:t>BP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dirty="0"/>
                        <a:t>VP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CS</a:t>
                      </a:r>
                      <a:r>
                        <a:rPr lang="en-US" sz="2800" b="1" kern="100" baseline="-25000" dirty="0">
                          <a:effectLst/>
                        </a:rPr>
                        <a:t>2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BX</a:t>
                      </a:r>
                      <a:r>
                        <a:rPr lang="en-US" sz="2800" b="1" kern="100" baseline="-25000" dirty="0">
                          <a:effectLst/>
                        </a:rPr>
                        <a:t>3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2800" b="1" kern="100" dirty="0">
                          <a:effectLst/>
                        </a:rPr>
                        <a:t>SO</a:t>
                      </a:r>
                      <a:r>
                        <a:rPr lang="nl-NL" sz="2800" b="1" kern="100" baseline="-25000" dirty="0">
                          <a:effectLst/>
                        </a:rPr>
                        <a:t>2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XeO</a:t>
                      </a:r>
                      <a:r>
                        <a:rPr lang="en-US" sz="2800" b="1" kern="100" baseline="-25000" dirty="0">
                          <a:effectLst/>
                        </a:rPr>
                        <a:t>4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8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8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800" b="1" kern="100" dirty="0">
                          <a:effectLst/>
                        </a:rPr>
                        <a:t>PF</a:t>
                      </a:r>
                      <a:r>
                        <a:rPr lang="pt-BR" sz="2800" b="1" kern="100" baseline="-25000" dirty="0">
                          <a:effectLst/>
                        </a:rPr>
                        <a:t>3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5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SCl</a:t>
                      </a:r>
                      <a:r>
                        <a:rPr lang="en-US" sz="2800" b="1" kern="100" baseline="-25000" dirty="0">
                          <a:effectLst/>
                        </a:rPr>
                        <a:t>2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PF</a:t>
                      </a:r>
                      <a:r>
                        <a:rPr lang="en-US" sz="2800" b="1" kern="100" baseline="-25000" dirty="0">
                          <a:effectLst/>
                        </a:rPr>
                        <a:t>5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5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5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5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5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SF</a:t>
                      </a:r>
                      <a:r>
                        <a:rPr lang="en-US" sz="2800" b="1" kern="100" baseline="-25000" dirty="0">
                          <a:effectLst/>
                        </a:rPr>
                        <a:t>4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5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ClF</a:t>
                      </a:r>
                      <a:r>
                        <a:rPr lang="en-US" sz="2800" b="1" kern="100" baseline="-25000" dirty="0">
                          <a:effectLst/>
                        </a:rPr>
                        <a:t>3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7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5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XeF</a:t>
                      </a:r>
                      <a:r>
                        <a:rPr lang="en-US" sz="2800" b="1" kern="100" baseline="-25000" dirty="0">
                          <a:effectLst/>
                        </a:rPr>
                        <a:t>2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8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3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5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SF</a:t>
                      </a:r>
                      <a:r>
                        <a:rPr lang="en-US" sz="2800" b="1" kern="100" baseline="-25000" dirty="0">
                          <a:effectLst/>
                        </a:rPr>
                        <a:t>6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XeOF</a:t>
                      </a:r>
                      <a:r>
                        <a:rPr lang="en-US" sz="2800" b="1" kern="100" baseline="-25000" dirty="0">
                          <a:effectLst/>
                        </a:rPr>
                        <a:t>4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8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2+4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1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5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XeF</a:t>
                      </a:r>
                      <a:r>
                        <a:rPr lang="en-US" sz="2800" b="1" kern="100" baseline="-25000" dirty="0">
                          <a:effectLst/>
                        </a:rPr>
                        <a:t>4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8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2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4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6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</a:rPr>
                        <a:t>IF</a:t>
                      </a:r>
                      <a:r>
                        <a:rPr lang="en-US" sz="2800" b="1" kern="100" baseline="-25000" dirty="0">
                          <a:effectLst/>
                        </a:rPr>
                        <a:t>7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7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7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0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7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2000" b="1" dirty="0"/>
                        <a:t>7</a:t>
                      </a:r>
                      <a:endParaRPr lang="zh-CN" altLang="en-US" sz="20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99" name="表格 98">
            <a:extLst>
              <a:ext uri="{FF2B5EF4-FFF2-40B4-BE49-F238E27FC236}">
                <a16:creationId xmlns:a16="http://schemas.microsoft.com/office/drawing/2014/main" id="{FFCB78F5-EFA4-44AE-8B54-EF2DF8DD0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829230"/>
              </p:ext>
            </p:extLst>
          </p:nvPr>
        </p:nvGraphicFramePr>
        <p:xfrm>
          <a:off x="3579152" y="764966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401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0" name="表格 99">
            <a:extLst>
              <a:ext uri="{FF2B5EF4-FFF2-40B4-BE49-F238E27FC236}">
                <a16:creationId xmlns:a16="http://schemas.microsoft.com/office/drawing/2014/main" id="{1D7EED1A-177C-47DD-B51D-6E100E84F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80402"/>
              </p:ext>
            </p:extLst>
          </p:nvPr>
        </p:nvGraphicFramePr>
        <p:xfrm>
          <a:off x="3579152" y="1191032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1" name="表格 100">
            <a:extLst>
              <a:ext uri="{FF2B5EF4-FFF2-40B4-BE49-F238E27FC236}">
                <a16:creationId xmlns:a16="http://schemas.microsoft.com/office/drawing/2014/main" id="{568963DB-0EE6-4D5C-B217-E396F7284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59354"/>
              </p:ext>
            </p:extLst>
          </p:nvPr>
        </p:nvGraphicFramePr>
        <p:xfrm>
          <a:off x="3579152" y="1623080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2" name="表格 101">
            <a:extLst>
              <a:ext uri="{FF2B5EF4-FFF2-40B4-BE49-F238E27FC236}">
                <a16:creationId xmlns:a16="http://schemas.microsoft.com/office/drawing/2014/main" id="{0BDEEE2C-93ED-4D6C-BAF1-038654ABD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80869"/>
              </p:ext>
            </p:extLst>
          </p:nvPr>
        </p:nvGraphicFramePr>
        <p:xfrm>
          <a:off x="3579152" y="2879570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177AB5BC-70B6-4276-AE35-D2E224ADF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075311"/>
              </p:ext>
            </p:extLst>
          </p:nvPr>
        </p:nvGraphicFramePr>
        <p:xfrm>
          <a:off x="3579152" y="3743666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4" name="表格 103">
            <a:extLst>
              <a:ext uri="{FF2B5EF4-FFF2-40B4-BE49-F238E27FC236}">
                <a16:creationId xmlns:a16="http://schemas.microsoft.com/office/drawing/2014/main" id="{3B55B351-DABA-42CF-9F0F-24C4A9CB1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41643"/>
              </p:ext>
            </p:extLst>
          </p:nvPr>
        </p:nvGraphicFramePr>
        <p:xfrm>
          <a:off x="3579152" y="5057566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729607E9-794B-4B66-8459-70AA16803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85823"/>
              </p:ext>
            </p:extLst>
          </p:nvPr>
        </p:nvGraphicFramePr>
        <p:xfrm>
          <a:off x="3579152" y="2033689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6247797E-90C5-44ED-85ED-5F8710A7D1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84272"/>
              </p:ext>
            </p:extLst>
          </p:nvPr>
        </p:nvGraphicFramePr>
        <p:xfrm>
          <a:off x="3579152" y="4616640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5AC86B15-7035-44F1-BBD3-C8AD0D148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327386"/>
              </p:ext>
            </p:extLst>
          </p:nvPr>
        </p:nvGraphicFramePr>
        <p:xfrm>
          <a:off x="3579152" y="5480736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8" name="表格 107">
            <a:extLst>
              <a:ext uri="{FF2B5EF4-FFF2-40B4-BE49-F238E27FC236}">
                <a16:creationId xmlns:a16="http://schemas.microsoft.com/office/drawing/2014/main" id="{A1DF85D0-621F-4D94-9FB8-A3058C2A3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946336"/>
              </p:ext>
            </p:extLst>
          </p:nvPr>
        </p:nvGraphicFramePr>
        <p:xfrm>
          <a:off x="3579152" y="5921662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9" name="表格 108">
            <a:extLst>
              <a:ext uri="{FF2B5EF4-FFF2-40B4-BE49-F238E27FC236}">
                <a16:creationId xmlns:a16="http://schemas.microsoft.com/office/drawing/2014/main" id="{06667628-4079-4CFB-84A6-A31C00C7F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514266"/>
              </p:ext>
            </p:extLst>
          </p:nvPr>
        </p:nvGraphicFramePr>
        <p:xfrm>
          <a:off x="3579152" y="2487176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98D77F9B-50AD-4977-AABD-8D38F139F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362616"/>
              </p:ext>
            </p:extLst>
          </p:nvPr>
        </p:nvGraphicFramePr>
        <p:xfrm>
          <a:off x="3579152" y="3329549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1" name="表格 110">
            <a:extLst>
              <a:ext uri="{FF2B5EF4-FFF2-40B4-BE49-F238E27FC236}">
                <a16:creationId xmlns:a16="http://schemas.microsoft.com/office/drawing/2014/main" id="{56592374-7F3C-4899-9BEF-64B62E25D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542719"/>
              </p:ext>
            </p:extLst>
          </p:nvPr>
        </p:nvGraphicFramePr>
        <p:xfrm>
          <a:off x="3579152" y="4193470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2" name="表格 111">
            <a:extLst>
              <a:ext uri="{FF2B5EF4-FFF2-40B4-BE49-F238E27FC236}">
                <a16:creationId xmlns:a16="http://schemas.microsoft.com/office/drawing/2014/main" id="{11FCA9BF-FADD-43F2-886C-E12E7D486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41520"/>
              </p:ext>
            </p:extLst>
          </p:nvPr>
        </p:nvGraphicFramePr>
        <p:xfrm>
          <a:off x="3579152" y="6353710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3" name="表格 112">
            <a:extLst>
              <a:ext uri="{FF2B5EF4-FFF2-40B4-BE49-F238E27FC236}">
                <a16:creationId xmlns:a16="http://schemas.microsoft.com/office/drawing/2014/main" id="{3D90C2D9-0F33-48B7-9E4A-064C5FF3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984955"/>
              </p:ext>
            </p:extLst>
          </p:nvPr>
        </p:nvGraphicFramePr>
        <p:xfrm>
          <a:off x="4853133" y="758984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4" name="表格 113">
            <a:extLst>
              <a:ext uri="{FF2B5EF4-FFF2-40B4-BE49-F238E27FC236}">
                <a16:creationId xmlns:a16="http://schemas.microsoft.com/office/drawing/2014/main" id="{66DD6BF6-5396-424A-B877-B8767EF96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54539"/>
              </p:ext>
            </p:extLst>
          </p:nvPr>
        </p:nvGraphicFramePr>
        <p:xfrm>
          <a:off x="4853133" y="1623080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5" name="表格 114">
            <a:extLst>
              <a:ext uri="{FF2B5EF4-FFF2-40B4-BE49-F238E27FC236}">
                <a16:creationId xmlns:a16="http://schemas.microsoft.com/office/drawing/2014/main" id="{4E3BF3D8-A27D-4B3C-88ED-552503C5F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909685"/>
              </p:ext>
            </p:extLst>
          </p:nvPr>
        </p:nvGraphicFramePr>
        <p:xfrm>
          <a:off x="4853133" y="2055128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6" name="表格 115">
            <a:extLst>
              <a:ext uri="{FF2B5EF4-FFF2-40B4-BE49-F238E27FC236}">
                <a16:creationId xmlns:a16="http://schemas.microsoft.com/office/drawing/2014/main" id="{20C2673D-7C2B-4449-AB11-E8951DD88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6744"/>
              </p:ext>
            </p:extLst>
          </p:nvPr>
        </p:nvGraphicFramePr>
        <p:xfrm>
          <a:off x="4853133" y="5489614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" name="表格 116">
            <a:extLst>
              <a:ext uri="{FF2B5EF4-FFF2-40B4-BE49-F238E27FC236}">
                <a16:creationId xmlns:a16="http://schemas.microsoft.com/office/drawing/2014/main" id="{7E318785-5BDD-4ECC-A6F9-F28ADC47A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548307"/>
              </p:ext>
            </p:extLst>
          </p:nvPr>
        </p:nvGraphicFramePr>
        <p:xfrm>
          <a:off x="4853133" y="1196752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EC68CBC0-CFE1-4492-932A-1CFBFC150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09120"/>
              </p:ext>
            </p:extLst>
          </p:nvPr>
        </p:nvGraphicFramePr>
        <p:xfrm>
          <a:off x="4853133" y="2474790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9" name="表格 118">
            <a:extLst>
              <a:ext uri="{FF2B5EF4-FFF2-40B4-BE49-F238E27FC236}">
                <a16:creationId xmlns:a16="http://schemas.microsoft.com/office/drawing/2014/main" id="{5055735A-633A-45F0-9A81-AF7912B90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09428"/>
              </p:ext>
            </p:extLst>
          </p:nvPr>
        </p:nvGraphicFramePr>
        <p:xfrm>
          <a:off x="4853133" y="2919224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0" name="表格 119">
            <a:extLst>
              <a:ext uri="{FF2B5EF4-FFF2-40B4-BE49-F238E27FC236}">
                <a16:creationId xmlns:a16="http://schemas.microsoft.com/office/drawing/2014/main" id="{6C75349C-C71F-4305-AB53-2AF3BA15A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728672"/>
              </p:ext>
            </p:extLst>
          </p:nvPr>
        </p:nvGraphicFramePr>
        <p:xfrm>
          <a:off x="4853133" y="3342219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" name="表格 120">
            <a:extLst>
              <a:ext uri="{FF2B5EF4-FFF2-40B4-BE49-F238E27FC236}">
                <a16:creationId xmlns:a16="http://schemas.microsoft.com/office/drawing/2014/main" id="{C512AE11-9AC3-43EF-BCED-9028FD6DA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956687"/>
              </p:ext>
            </p:extLst>
          </p:nvPr>
        </p:nvGraphicFramePr>
        <p:xfrm>
          <a:off x="4853133" y="3789040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2" name="表格 121">
            <a:extLst>
              <a:ext uri="{FF2B5EF4-FFF2-40B4-BE49-F238E27FC236}">
                <a16:creationId xmlns:a16="http://schemas.microsoft.com/office/drawing/2014/main" id="{91B6D929-2FBA-4893-9F54-5AE50F55F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342777"/>
              </p:ext>
            </p:extLst>
          </p:nvPr>
        </p:nvGraphicFramePr>
        <p:xfrm>
          <a:off x="4853133" y="4196628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3" name="表格 122">
            <a:extLst>
              <a:ext uri="{FF2B5EF4-FFF2-40B4-BE49-F238E27FC236}">
                <a16:creationId xmlns:a16="http://schemas.microsoft.com/office/drawing/2014/main" id="{C69D32F9-302D-4FA8-B98E-F41454DA3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955321"/>
              </p:ext>
            </p:extLst>
          </p:nvPr>
        </p:nvGraphicFramePr>
        <p:xfrm>
          <a:off x="4853133" y="4616640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4" name="表格 123">
            <a:extLst>
              <a:ext uri="{FF2B5EF4-FFF2-40B4-BE49-F238E27FC236}">
                <a16:creationId xmlns:a16="http://schemas.microsoft.com/office/drawing/2014/main" id="{619596BD-709F-4908-AB74-953489B84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402990"/>
              </p:ext>
            </p:extLst>
          </p:nvPr>
        </p:nvGraphicFramePr>
        <p:xfrm>
          <a:off x="4853133" y="5060724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5" name="表格 124">
            <a:extLst>
              <a:ext uri="{FF2B5EF4-FFF2-40B4-BE49-F238E27FC236}">
                <a16:creationId xmlns:a16="http://schemas.microsoft.com/office/drawing/2014/main" id="{6DDEEFFC-9AF5-438D-A5AE-659CC1ADC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257018"/>
              </p:ext>
            </p:extLst>
          </p:nvPr>
        </p:nvGraphicFramePr>
        <p:xfrm>
          <a:off x="4853133" y="5924820"/>
          <a:ext cx="815752" cy="365760"/>
        </p:xfrm>
        <a:graphic>
          <a:graphicData uri="http://schemas.openxmlformats.org/drawingml/2006/table">
            <a:tbl>
              <a:tblPr bandRow="1"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" name="表格 125">
            <a:extLst>
              <a:ext uri="{FF2B5EF4-FFF2-40B4-BE49-F238E27FC236}">
                <a16:creationId xmlns:a16="http://schemas.microsoft.com/office/drawing/2014/main" id="{79CB987C-E8F8-4111-BD48-D85FC6E5D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98544"/>
              </p:ext>
            </p:extLst>
          </p:nvPr>
        </p:nvGraphicFramePr>
        <p:xfrm>
          <a:off x="4853133" y="6362588"/>
          <a:ext cx="815752" cy="365760"/>
        </p:xfrm>
        <a:graphic>
          <a:graphicData uri="http://schemas.openxmlformats.org/drawingml/2006/table">
            <a:tbl>
              <a:tblPr/>
              <a:tblGrid>
                <a:gridCol w="8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38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7" name="表格 126">
            <a:extLst>
              <a:ext uri="{FF2B5EF4-FFF2-40B4-BE49-F238E27FC236}">
                <a16:creationId xmlns:a16="http://schemas.microsoft.com/office/drawing/2014/main" id="{23CD4E6E-F4C6-458D-9167-6C5B4B555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292154"/>
              </p:ext>
            </p:extLst>
          </p:nvPr>
        </p:nvGraphicFramePr>
        <p:xfrm>
          <a:off x="5947864" y="733803"/>
          <a:ext cx="1296144" cy="6048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128" name="表格 127">
            <a:extLst>
              <a:ext uri="{FF2B5EF4-FFF2-40B4-BE49-F238E27FC236}">
                <a16:creationId xmlns:a16="http://schemas.microsoft.com/office/drawing/2014/main" id="{11277FE4-9240-4EA1-BCC3-A18E06E65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429694"/>
              </p:ext>
            </p:extLst>
          </p:nvPr>
        </p:nvGraphicFramePr>
        <p:xfrm>
          <a:off x="7253061" y="733803"/>
          <a:ext cx="1296144" cy="6048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129" name="表格 128">
            <a:extLst>
              <a:ext uri="{FF2B5EF4-FFF2-40B4-BE49-F238E27FC236}">
                <a16:creationId xmlns:a16="http://schemas.microsoft.com/office/drawing/2014/main" id="{CD63664D-6154-4BC8-A429-19F30ACB8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097573"/>
              </p:ext>
            </p:extLst>
          </p:nvPr>
        </p:nvGraphicFramePr>
        <p:xfrm>
          <a:off x="8558258" y="733803"/>
          <a:ext cx="1296144" cy="6048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3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2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08E4C40-CF9F-464D-8862-97D3D997E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023515"/>
              </p:ext>
            </p:extLst>
          </p:nvPr>
        </p:nvGraphicFramePr>
        <p:xfrm>
          <a:off x="1308000" y="729000"/>
          <a:ext cx="9576000" cy="5400000"/>
        </p:xfrm>
        <a:graphic>
          <a:graphicData uri="http://schemas.openxmlformats.org/drawingml/2006/table">
            <a:tbl>
              <a:tblPr firstRow="1" bandRow="1"/>
              <a:tblGrid>
                <a:gridCol w="136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</a:rPr>
                        <a:t>中心原子价电子数</a:t>
                      </a:r>
                      <a:endParaRPr lang="zh-CN" altLang="en-US" sz="2000" b="1" kern="100" dirty="0">
                        <a:effectLst/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b="1" kern="100" dirty="0">
                          <a:effectLst/>
                        </a:rPr>
                        <a:t>各配原子单电子数</a:t>
                      </a:r>
                      <a:endParaRPr lang="zh-CN" altLang="en-US" sz="2000" b="1" kern="100" dirty="0">
                        <a:effectLst/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zh-CN" altLang="en-US" dirty="0"/>
                        <a:t>离子电荷</a:t>
                      </a: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dirty="0">
                          <a:effectLst/>
                        </a:rPr>
                        <a:t>LP</a:t>
                      </a:r>
                      <a:endParaRPr lang="en-US" altLang="zh-CN" sz="2800" b="1" kern="100" dirty="0">
                        <a:effectLst/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dirty="0"/>
                        <a:t>BP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dirty="0"/>
                        <a:t>VP</a:t>
                      </a:r>
                      <a:endParaRPr lang="zh-CN" sz="2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NO</a:t>
                      </a:r>
                      <a:r>
                        <a:rPr lang="en-US" sz="3200" b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r>
                        <a:rPr lang="en-US" sz="3200" b="1" kern="1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-</a:t>
                      </a:r>
                      <a:endParaRPr lang="zh-CN" sz="4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NH</a:t>
                      </a:r>
                      <a:r>
                        <a:rPr lang="en-US" sz="3200" b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4</a:t>
                      </a:r>
                      <a:r>
                        <a:rPr lang="en-US" sz="3200" b="1" kern="1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+</a:t>
                      </a:r>
                      <a:endParaRPr lang="zh-CN" sz="4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32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ClO</a:t>
                      </a:r>
                      <a:r>
                        <a:rPr lang="pt-BR" sz="3200" b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r>
                        <a:rPr lang="pt-BR" sz="3200" b="1" kern="1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-</a:t>
                      </a:r>
                      <a:endParaRPr lang="zh-CN" sz="4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3200" b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r>
                        <a:rPr lang="en-US" sz="3200" b="1" kern="1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-</a:t>
                      </a:r>
                      <a:endParaRPr lang="zh-CN" sz="4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SiF</a:t>
                      </a:r>
                      <a:r>
                        <a:rPr lang="en-US" sz="3200" b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6</a:t>
                      </a:r>
                      <a:r>
                        <a:rPr lang="en-US" sz="3200" b="1" kern="1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2-</a:t>
                      </a:r>
                      <a:endParaRPr lang="zh-CN" sz="48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65B328B-DAA7-4D77-BCE5-EAA5A9BA8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956384"/>
              </p:ext>
            </p:extLst>
          </p:nvPr>
        </p:nvGraphicFramePr>
        <p:xfrm>
          <a:off x="2727055" y="1629000"/>
          <a:ext cx="1296000" cy="4500000"/>
        </p:xfrm>
        <a:graphic>
          <a:graphicData uri="http://schemas.openxmlformats.org/drawingml/2006/table">
            <a:tbl>
              <a:tblPr bandRow="1"/>
              <a:tblGrid>
                <a:gridCol w="12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5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5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7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7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4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29590BB-D53C-4BB0-B5FB-EEEAB860D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087588"/>
              </p:ext>
            </p:extLst>
          </p:nvPr>
        </p:nvGraphicFramePr>
        <p:xfrm>
          <a:off x="4087527" y="1629000"/>
          <a:ext cx="1296000" cy="4500000"/>
        </p:xfrm>
        <a:graphic>
          <a:graphicData uri="http://schemas.openxmlformats.org/drawingml/2006/table">
            <a:tbl>
              <a:tblPr bandRow="1"/>
              <a:tblGrid>
                <a:gridCol w="12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6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4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6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2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6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2D389FC-9507-4428-8EBE-079677A88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909305"/>
              </p:ext>
            </p:extLst>
          </p:nvPr>
        </p:nvGraphicFramePr>
        <p:xfrm>
          <a:off x="5436107" y="1629000"/>
          <a:ext cx="1296000" cy="4500000"/>
        </p:xfrm>
        <a:graphic>
          <a:graphicData uri="http://schemas.openxmlformats.org/drawingml/2006/table">
            <a:tbl>
              <a:tblPr bandRow="1"/>
              <a:tblGrid>
                <a:gridCol w="12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-1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+1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-1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-1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-2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CCC5D72-11FD-4C81-9BEA-1B50B8FDB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604080"/>
              </p:ext>
            </p:extLst>
          </p:nvPr>
        </p:nvGraphicFramePr>
        <p:xfrm>
          <a:off x="6811473" y="1629000"/>
          <a:ext cx="1296000" cy="4500000"/>
        </p:xfrm>
        <a:graphic>
          <a:graphicData uri="http://schemas.openxmlformats.org/drawingml/2006/table">
            <a:tbl>
              <a:tblPr bandRow="1"/>
              <a:tblGrid>
                <a:gridCol w="12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0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0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1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3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0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7A0BB19-8991-460F-A37E-5C1987BEE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726636"/>
              </p:ext>
            </p:extLst>
          </p:nvPr>
        </p:nvGraphicFramePr>
        <p:xfrm>
          <a:off x="8186840" y="1629000"/>
          <a:ext cx="1296000" cy="4500000"/>
        </p:xfrm>
        <a:graphic>
          <a:graphicData uri="http://schemas.openxmlformats.org/drawingml/2006/table">
            <a:tbl>
              <a:tblPr bandRow="1"/>
              <a:tblGrid>
                <a:gridCol w="12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3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4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3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2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6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C249FF6E-106E-4D04-89D8-AC22C1B03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724881"/>
              </p:ext>
            </p:extLst>
          </p:nvPr>
        </p:nvGraphicFramePr>
        <p:xfrm>
          <a:off x="9535420" y="1629000"/>
          <a:ext cx="1296000" cy="4500000"/>
        </p:xfrm>
        <a:graphic>
          <a:graphicData uri="http://schemas.openxmlformats.org/drawingml/2006/table">
            <a:tbl>
              <a:tblPr bandRow="1"/>
              <a:tblGrid>
                <a:gridCol w="12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3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4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4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5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0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altLang="zh-CN" sz="4000" dirty="0"/>
                        <a:t>6</a:t>
                      </a:r>
                      <a:endParaRPr lang="zh-CN" altLang="en-US" sz="4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641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23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>
            <a:extLst>
              <a:ext uri="{FF2B5EF4-FFF2-40B4-BE49-F238E27FC236}">
                <a16:creationId xmlns:a16="http://schemas.microsoft.com/office/drawing/2014/main" id="{7D3A76B3-850A-41DB-910D-86C88719E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586042"/>
              </p:ext>
            </p:extLst>
          </p:nvPr>
        </p:nvGraphicFramePr>
        <p:xfrm>
          <a:off x="1762033" y="982110"/>
          <a:ext cx="8314123" cy="31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Image" r:id="rId3" imgW="8114286" imgH="3111111" progId="">
                  <p:embed/>
                </p:oleObj>
              </mc:Choice>
              <mc:Fallback>
                <p:oleObj name="Image" r:id="rId3" imgW="8114286" imgH="3111111" progId="">
                  <p:embed/>
                  <p:pic>
                    <p:nvPicPr>
                      <p:cNvPr id="2765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2033" y="982110"/>
                        <a:ext cx="8314123" cy="311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B6E065E6-AB2F-4392-BB15-897D5747A1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41612"/>
              </p:ext>
            </p:extLst>
          </p:nvPr>
        </p:nvGraphicFramePr>
        <p:xfrm>
          <a:off x="1938938" y="4229397"/>
          <a:ext cx="8314123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9" name="Image" r:id="rId5" imgW="8101587" imgH="2514286" progId="">
                  <p:embed/>
                </p:oleObj>
              </mc:Choice>
              <mc:Fallback>
                <p:oleObj name="Image" r:id="rId5" imgW="8101587" imgH="2514286" progId="">
                  <p:embed/>
                  <p:pic>
                    <p:nvPicPr>
                      <p:cNvPr id="276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938" y="4229397"/>
                        <a:ext cx="8314123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">
            <a:extLst>
              <a:ext uri="{FF2B5EF4-FFF2-40B4-BE49-F238E27FC236}">
                <a16:creationId xmlns:a16="http://schemas.microsoft.com/office/drawing/2014/main" id="{F65B0BEE-70B6-4BE3-A41B-5F71E17D4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43085"/>
            <a:ext cx="856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(3)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根据价电子对数确定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价电子对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排列几何形状</a:t>
            </a:r>
          </a:p>
          <a:p>
            <a:pPr marL="34290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649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8A90BA23-D606-4313-93EC-96476C3279C4}"/>
              </a:ext>
            </a:extLst>
          </p:cNvPr>
          <p:cNvSpPr txBox="1">
            <a:spLocks noChangeArrowheads="1"/>
          </p:cNvSpPr>
          <p:nvPr/>
        </p:nvSpPr>
        <p:spPr>
          <a:xfrm>
            <a:off x="2678098" y="2167146"/>
            <a:ext cx="7327037" cy="2852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价层电子对</a:t>
            </a: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互斥作用的顺序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孤电子对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孤电子对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孤电子对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成键电子对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成键电子对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成键电子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782F82-FF04-4A26-93F1-16AAA8C44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63" y="506597"/>
            <a:ext cx="10458028" cy="149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(4) 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考虑孤对电子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(LP)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，成键电子对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(BP)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，以及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LP-BP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的排斥力，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fontAlgn="base">
              <a:lnSpc>
                <a:spcPct val="15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 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确定分子最稳定结构，即斥力最小的结构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8D2BC68-8089-48B5-A967-31E6453E7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63" y="5183485"/>
            <a:ext cx="11239884" cy="140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(5)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有三个以上原子的多原子分子，以电负性小的原子作为中心原子（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原子会有例外，如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HCN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1589632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3D8DF0F-5005-43AC-8145-077462714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093595"/>
              </p:ext>
            </p:extLst>
          </p:nvPr>
        </p:nvGraphicFramePr>
        <p:xfrm>
          <a:off x="714145" y="670255"/>
          <a:ext cx="5184576" cy="1158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447">
                <a:tc>
                  <a:txBody>
                    <a:bodyPr/>
                    <a:lstStyle/>
                    <a:p>
                      <a:endParaRPr lang="zh-CN" altLang="en-US" sz="3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3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3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BP</a:t>
                      </a:r>
                      <a:endParaRPr lang="zh-CN" sz="3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3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VP</a:t>
                      </a:r>
                      <a:endParaRPr lang="zh-CN" sz="3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32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</a:t>
                      </a:r>
                      <a:r>
                        <a:rPr lang="en-US" sz="3200" b="1" kern="100" baseline="-25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32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3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3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3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5AB4E266-B30B-490D-8A9D-887D095BD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145277"/>
              </p:ext>
            </p:extLst>
          </p:nvPr>
        </p:nvGraphicFramePr>
        <p:xfrm>
          <a:off x="714145" y="4275632"/>
          <a:ext cx="36830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4" name="Image" r:id="rId3" imgW="3682540" imgH="2133333" progId="">
                  <p:embed/>
                </p:oleObj>
              </mc:Choice>
              <mc:Fallback>
                <p:oleObj name="Image" r:id="rId3" imgW="3682540" imgH="2133333" progId="">
                  <p:embed/>
                  <p:pic>
                    <p:nvPicPr>
                      <p:cNvPr id="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145" y="4275632"/>
                        <a:ext cx="36830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CD660711-DEFE-42ED-B695-2B260A7B77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3802156"/>
              </p:ext>
            </p:extLst>
          </p:nvPr>
        </p:nvGraphicFramePr>
        <p:xfrm>
          <a:off x="6394744" y="2163243"/>
          <a:ext cx="4331731" cy="4375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5" name="Image" r:id="rId5" imgW="3733333" imgH="3771429" progId="">
                  <p:embed/>
                </p:oleObj>
              </mc:Choice>
              <mc:Fallback>
                <p:oleObj name="Image" r:id="rId5" imgW="3733333" imgH="3771429" progId="">
                  <p:embed/>
                  <p:pic>
                    <p:nvPicPr>
                      <p:cNvPr id="3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4744" y="2163243"/>
                        <a:ext cx="4331731" cy="43757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6">
            <a:extLst>
              <a:ext uri="{FF2B5EF4-FFF2-40B4-BE49-F238E27FC236}">
                <a16:creationId xmlns:a16="http://schemas.microsoft.com/office/drawing/2014/main" id="{B69B827B-1D6C-48EB-9714-6B113740E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144" y="772322"/>
            <a:ext cx="2167581" cy="95410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2</a:t>
            </a:r>
            <a:r>
              <a:rPr lang="zh-CN" altLang="en-US" sz="2800" b="1" dirty="0">
                <a:solidFill>
                  <a:prstClr val="white"/>
                </a:solidFill>
              </a:rPr>
              <a:t>对价电子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 dirty="0" err="1">
                <a:solidFill>
                  <a:prstClr val="white"/>
                </a:solidFill>
              </a:rPr>
              <a:t>sp</a:t>
            </a:r>
            <a:r>
              <a:rPr lang="zh-CN" altLang="en-US" sz="2800" b="1" dirty="0">
                <a:solidFill>
                  <a:prstClr val="white"/>
                </a:solidFill>
              </a:rPr>
              <a:t>杂化</a:t>
            </a:r>
            <a:r>
              <a:rPr lang="en-US" altLang="zh-CN" sz="2800" b="1" dirty="0">
                <a:solidFill>
                  <a:prstClr val="white"/>
                </a:solidFill>
              </a:rPr>
              <a:t>-</a:t>
            </a:r>
            <a:r>
              <a:rPr lang="zh-CN" altLang="en-US" sz="2800" b="1" dirty="0">
                <a:solidFill>
                  <a:prstClr val="white"/>
                </a:solidFill>
              </a:rPr>
              <a:t>直线</a:t>
            </a:r>
          </a:p>
        </p:txBody>
      </p:sp>
    </p:spTree>
    <p:extLst>
      <p:ext uri="{BB962C8B-B14F-4D97-AF65-F5344CB8AC3E}">
        <p14:creationId xmlns:p14="http://schemas.microsoft.com/office/powerpoint/2010/main" val="218625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C64E91-04C9-4C20-8F7E-CEEDD201558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43810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/>
              <a:t>金属键</a:t>
            </a:r>
            <a:endParaRPr lang="zh-CN" altLang="en-US" sz="4000" b="1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94A6008-722E-4D7F-B902-A328A5399050}"/>
              </a:ext>
            </a:extLst>
          </p:cNvPr>
          <p:cNvSpPr txBox="1">
            <a:spLocks noChangeArrowheads="1"/>
          </p:cNvSpPr>
          <p:nvPr/>
        </p:nvSpPr>
        <p:spPr>
          <a:xfrm>
            <a:off x="946234" y="1156713"/>
            <a:ext cx="10299532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金属的电离能较小，最外层的价电子容易脱离原子的束缚而形成自由电子。金属离子紧密堆积。所有自由电子在整个堆积体间自由运动，形成</a:t>
            </a:r>
            <a:r>
              <a:rPr lang="zh-CN" altLang="en-US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金属键</a:t>
            </a:r>
            <a:r>
              <a:rPr lang="zh-CN" altLang="en-US" sz="2400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buFontTx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grpSp>
        <p:nvGrpSpPr>
          <p:cNvPr id="9" name="Group 10">
            <a:extLst>
              <a:ext uri="{FF2B5EF4-FFF2-40B4-BE49-F238E27FC236}">
                <a16:creationId xmlns:a16="http://schemas.microsoft.com/office/drawing/2014/main" id="{E14610D5-5B24-4BC1-9558-6FE596F5212B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455634"/>
            <a:ext cx="1600200" cy="2362200"/>
            <a:chOff x="2544" y="1584"/>
            <a:chExt cx="1008" cy="1488"/>
          </a:xfrm>
        </p:grpSpPr>
        <p:pic>
          <p:nvPicPr>
            <p:cNvPr id="10" name="Picture 4" descr="E:\art\备课\mat-structure\metalCrystal.gif">
              <a:extLst>
                <a:ext uri="{FF2B5EF4-FFF2-40B4-BE49-F238E27FC236}">
                  <a16:creationId xmlns:a16="http://schemas.microsoft.com/office/drawing/2014/main" id="{FA3840E5-8318-4F57-8895-251028D181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3158"/>
            <a:stretch>
              <a:fillRect/>
            </a:stretch>
          </p:blipFill>
          <p:spPr bwMode="auto">
            <a:xfrm>
              <a:off x="2544" y="1584"/>
              <a:ext cx="1008" cy="1326"/>
            </a:xfrm>
            <a:prstGeom prst="rect">
              <a:avLst/>
            </a:prstGeom>
            <a:noFill/>
          </p:spPr>
        </p:pic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C445921A-D4E5-4647-9CAE-8314A37DE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784"/>
              <a:ext cx="5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prstClr val="black"/>
                  </a:solidFill>
                  <a:ea typeface="楷体_GB2312" pitchFamily="49" charset="-122"/>
                </a:rPr>
                <a:t>立心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E31D88-8780-4BB3-8F7B-66D2530C88B3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3379434"/>
            <a:ext cx="1219200" cy="2438400"/>
            <a:chOff x="3648" y="1536"/>
            <a:chExt cx="768" cy="1536"/>
          </a:xfrm>
        </p:grpSpPr>
        <p:pic>
          <p:nvPicPr>
            <p:cNvPr id="13" name="Picture 5" descr="E:\art\备课\mat-structure\metalCrystal.gif">
              <a:extLst>
                <a:ext uri="{FF2B5EF4-FFF2-40B4-BE49-F238E27FC236}">
                  <a16:creationId xmlns:a16="http://schemas.microsoft.com/office/drawing/2014/main" id="{1C692783-B18D-4FB9-ABE1-FBC8FEC1B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842" r="35088"/>
            <a:stretch>
              <a:fillRect/>
            </a:stretch>
          </p:blipFill>
          <p:spPr bwMode="auto">
            <a:xfrm>
              <a:off x="3648" y="1536"/>
              <a:ext cx="768" cy="1326"/>
            </a:xfrm>
            <a:prstGeom prst="rect">
              <a:avLst/>
            </a:prstGeom>
            <a:noFill/>
          </p:spPr>
        </p:pic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D03AB709-D277-4A04-8D63-61D39E2EB5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2784"/>
              <a:ext cx="5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prstClr val="black"/>
                  </a:solidFill>
                  <a:ea typeface="楷体_GB2312" pitchFamily="49" charset="-122"/>
                </a:rPr>
                <a:t>面心</a:t>
              </a:r>
            </a:p>
          </p:txBody>
        </p:sp>
      </p:grpSp>
      <p:grpSp>
        <p:nvGrpSpPr>
          <p:cNvPr id="15" name="Group 12">
            <a:extLst>
              <a:ext uri="{FF2B5EF4-FFF2-40B4-BE49-F238E27FC236}">
                <a16:creationId xmlns:a16="http://schemas.microsoft.com/office/drawing/2014/main" id="{FC9BA726-CE14-4BC4-A367-01337451AB84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3150834"/>
            <a:ext cx="1524000" cy="2667000"/>
            <a:chOff x="4512" y="1392"/>
            <a:chExt cx="960" cy="1680"/>
          </a:xfrm>
        </p:grpSpPr>
        <p:pic>
          <p:nvPicPr>
            <p:cNvPr id="16" name="Picture 6" descr="E:\art\备课\mat-structure\metalCrystal.gif">
              <a:extLst>
                <a:ext uri="{FF2B5EF4-FFF2-40B4-BE49-F238E27FC236}">
                  <a16:creationId xmlns:a16="http://schemas.microsoft.com/office/drawing/2014/main" id="{7EA6F033-B899-446C-9572-90E85683B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4912"/>
            <a:stretch>
              <a:fillRect/>
            </a:stretch>
          </p:blipFill>
          <p:spPr bwMode="auto">
            <a:xfrm>
              <a:off x="4512" y="1392"/>
              <a:ext cx="960" cy="1326"/>
            </a:xfrm>
            <a:prstGeom prst="rect">
              <a:avLst/>
            </a:prstGeom>
            <a:noFill/>
          </p:spPr>
        </p:pic>
        <p:sp>
          <p:nvSpPr>
            <p:cNvPr id="17" name="Text Box 9">
              <a:extLst>
                <a:ext uri="{FF2B5EF4-FFF2-40B4-BE49-F238E27FC236}">
                  <a16:creationId xmlns:a16="http://schemas.microsoft.com/office/drawing/2014/main" id="{7E9B4336-7976-43E5-9213-3C5B4EBBD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prstClr val="black"/>
                  </a:solidFill>
                  <a:ea typeface="楷体_GB2312" pitchFamily="49" charset="-122"/>
                </a:rPr>
                <a:t>体心</a:t>
              </a:r>
            </a:p>
          </p:txBody>
        </p:sp>
      </p:grpSp>
      <p:sp>
        <p:nvSpPr>
          <p:cNvPr id="18" name="Text Box 13">
            <a:extLst>
              <a:ext uri="{FF2B5EF4-FFF2-40B4-BE49-F238E27FC236}">
                <a16:creationId xmlns:a16="http://schemas.microsoft.com/office/drawing/2014/main" id="{27DA4B61-2A3C-4359-AF46-C0566F6F0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9365" y="6005766"/>
            <a:ext cx="426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400" dirty="0">
                <a:solidFill>
                  <a:prstClr val="black"/>
                </a:solidFill>
                <a:ea typeface="楷体_GB2312" pitchFamily="49" charset="-122"/>
              </a:rPr>
              <a:t>金属离子紧密堆积方式</a:t>
            </a: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51C0B52B-6451-4B9D-9C87-83C0AF8CB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623" y="3739825"/>
            <a:ext cx="3124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金属键的特点：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304EF43E-AF5F-4734-9CFE-00ABDA2C8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80" y="2731557"/>
            <a:ext cx="89708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金属键的本质：金属离子与自由电子之间的库仑引力。</a:t>
            </a:r>
            <a:endParaRPr lang="zh-CN" altLang="en-US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Box 17">
            <a:extLst>
              <a:ext uri="{FF2B5EF4-FFF2-40B4-BE49-F238E27FC236}">
                <a16:creationId xmlns:a16="http://schemas.microsoft.com/office/drawing/2014/main" id="{A6C5A9F0-0BDC-4E54-A7FE-2B3AB560F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234" y="4468796"/>
            <a:ext cx="29718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没有方向性</a:t>
            </a:r>
          </a:p>
          <a:p>
            <a:pPr eaLnBrk="0" hangingPunct="0">
              <a:spcBef>
                <a:spcPct val="50000"/>
              </a:spcBef>
              <a:buFontTx/>
              <a:buBlip>
                <a:blip r:embed="rId3"/>
              </a:buBlip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没有饱和性</a:t>
            </a:r>
          </a:p>
        </p:txBody>
      </p:sp>
    </p:spTree>
    <p:extLst>
      <p:ext uri="{BB962C8B-B14F-4D97-AF65-F5344CB8AC3E}">
        <p14:creationId xmlns:p14="http://schemas.microsoft.com/office/powerpoint/2010/main" val="327140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9" grpId="0" autoUpdateAnimBg="0"/>
      <p:bldP spid="20" grpId="0" autoUpdateAnimBg="0"/>
      <p:bldP spid="22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3737061-E605-4F66-BC2B-7399FC4F8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6011"/>
              </p:ext>
            </p:extLst>
          </p:nvPr>
        </p:nvGraphicFramePr>
        <p:xfrm>
          <a:off x="509107" y="272832"/>
          <a:ext cx="4283968" cy="22029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09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9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09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09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0725">
                <a:tc>
                  <a:txBody>
                    <a:bodyPr/>
                    <a:lstStyle/>
                    <a:p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BP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VP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07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BX</a:t>
                      </a:r>
                      <a:r>
                        <a:rPr lang="en-US" sz="2800" b="1" kern="100" baseline="-25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7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</a:t>
                      </a:r>
                      <a:r>
                        <a:rPr lang="en-US" sz="2800" b="1" kern="100" baseline="-25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sz="2800" b="1" kern="100" baseline="30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7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nl-NL" sz="2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</a:t>
                      </a:r>
                      <a:r>
                        <a:rPr lang="nl-NL" sz="2800" b="1" kern="100" baseline="-25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915E69F4-4B34-4BF0-A47F-DBEB66453B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142214"/>
              </p:ext>
            </p:extLst>
          </p:nvPr>
        </p:nvGraphicFramePr>
        <p:xfrm>
          <a:off x="2165725" y="3539751"/>
          <a:ext cx="3073762" cy="21592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2" name="Image" r:id="rId3" imgW="2857143" imgH="2006349" progId="">
                  <p:embed/>
                </p:oleObj>
              </mc:Choice>
              <mc:Fallback>
                <p:oleObj name="Image" r:id="rId3" imgW="2857143" imgH="2006349" progId="">
                  <p:embed/>
                  <p:pic>
                    <p:nvPicPr>
                      <p:cNvPr id="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725" y="3539751"/>
                        <a:ext cx="3073762" cy="21592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75749850-CB59-4ABB-8176-4F3E277592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569243"/>
              </p:ext>
            </p:extLst>
          </p:nvPr>
        </p:nvGraphicFramePr>
        <p:xfrm>
          <a:off x="6572260" y="3558756"/>
          <a:ext cx="3291614" cy="2230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3" name="Image" r:id="rId5" imgW="2996825" imgH="2031746" progId="">
                  <p:embed/>
                </p:oleObj>
              </mc:Choice>
              <mc:Fallback>
                <p:oleObj name="Image" r:id="rId5" imgW="2996825" imgH="2031746" progId="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0" y="3558756"/>
                        <a:ext cx="3291614" cy="22307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AFF61290-0BC4-428A-A80B-3E3A613B22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14393"/>
              </p:ext>
            </p:extLst>
          </p:nvPr>
        </p:nvGraphicFramePr>
        <p:xfrm>
          <a:off x="7905075" y="272832"/>
          <a:ext cx="3793311" cy="220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" name="Image" r:id="rId7" imgW="2907937" imgH="1688889" progId="">
                  <p:embed/>
                </p:oleObj>
              </mc:Choice>
              <mc:Fallback>
                <p:oleObj name="Image" r:id="rId7" imgW="2907937" imgH="1688889" progId="">
                  <p:embed/>
                  <p:pic>
                    <p:nvPicPr>
                      <p:cNvPr id="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075" y="272832"/>
                        <a:ext cx="3793311" cy="220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>
            <a:extLst>
              <a:ext uri="{FF2B5EF4-FFF2-40B4-BE49-F238E27FC236}">
                <a16:creationId xmlns:a16="http://schemas.microsoft.com/office/drawing/2014/main" id="{CE752205-E10D-4362-A011-73E9F90CD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8422" y="819446"/>
            <a:ext cx="2661306" cy="95410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3</a:t>
            </a:r>
            <a:r>
              <a:rPr lang="zh-CN" altLang="en-US" sz="2800" b="1" dirty="0">
                <a:solidFill>
                  <a:prstClr val="white"/>
                </a:solidFill>
              </a:rPr>
              <a:t>对价电子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三角形</a:t>
            </a:r>
            <a:r>
              <a:rPr lang="en-US" altLang="zh-CN" sz="2800" b="1" dirty="0">
                <a:solidFill>
                  <a:prstClr val="white"/>
                </a:solidFill>
              </a:rPr>
              <a:t>-sp</a:t>
            </a:r>
            <a:r>
              <a:rPr lang="en-US" altLang="zh-CN" sz="2800" b="1" baseline="30000" dirty="0">
                <a:solidFill>
                  <a:prstClr val="white"/>
                </a:solidFill>
              </a:rPr>
              <a:t>2</a:t>
            </a:r>
            <a:r>
              <a:rPr lang="zh-CN" altLang="en-US" sz="2800" b="1" dirty="0">
                <a:solidFill>
                  <a:prstClr val="white"/>
                </a:solidFill>
              </a:rPr>
              <a:t>杂化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6462DC08-1E1F-452E-ABB9-7D1054260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3837" y="2982154"/>
            <a:ext cx="1266693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三角形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810A9830-A046-4693-B9C6-65849D95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219" y="2980957"/>
            <a:ext cx="784189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V</a:t>
            </a:r>
            <a:r>
              <a:rPr lang="zh-CN" altLang="en-US" sz="2800" b="1" dirty="0">
                <a:solidFill>
                  <a:prstClr val="white"/>
                </a:solidFill>
              </a:rPr>
              <a:t>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8EB39A-3F90-425E-A23F-A681E02CB608}"/>
              </a:ext>
            </a:extLst>
          </p:cNvPr>
          <p:cNvSpPr txBox="1"/>
          <p:nvPr/>
        </p:nvSpPr>
        <p:spPr>
          <a:xfrm>
            <a:off x="1124505" y="6000393"/>
            <a:ext cx="9942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价电子对构型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 分子构型！分子构型不考虑孤对电子！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939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B3F998DA-E659-4BF3-9779-DA855D087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063" y="248807"/>
            <a:ext cx="1749197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F: 2s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2p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5</a:t>
            </a:r>
          </a:p>
        </p:txBody>
      </p:sp>
      <p:grpSp>
        <p:nvGrpSpPr>
          <p:cNvPr id="3" name="组合 28">
            <a:extLst>
              <a:ext uri="{FF2B5EF4-FFF2-40B4-BE49-F238E27FC236}">
                <a16:creationId xmlns:a16="http://schemas.microsoft.com/office/drawing/2014/main" id="{3986C88D-B202-4EA6-B84F-8B044DA233BC}"/>
              </a:ext>
            </a:extLst>
          </p:cNvPr>
          <p:cNvGrpSpPr/>
          <p:nvPr/>
        </p:nvGrpSpPr>
        <p:grpSpPr>
          <a:xfrm>
            <a:off x="6517172" y="1157188"/>
            <a:ext cx="2532125" cy="1348620"/>
            <a:chOff x="5087900" y="1204009"/>
            <a:chExt cx="2532125" cy="1348620"/>
          </a:xfrm>
        </p:grpSpPr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8563E36C-2EB5-4659-92FF-3A47B3E4D567}"/>
                </a:ext>
              </a:extLst>
            </p:cNvPr>
            <p:cNvSpPr txBox="1"/>
            <p:nvPr/>
          </p:nvSpPr>
          <p:spPr>
            <a:xfrm>
              <a:off x="7041020" y="1204009"/>
              <a:ext cx="5790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 </a:t>
              </a:r>
              <a:endParaRPr lang="en-US" altLang="zh-CN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2p</a:t>
              </a:r>
              <a:endPara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  <p:sp>
          <p:nvSpPr>
            <p:cNvPr id="5" name="TextBox 7">
              <a:extLst>
                <a:ext uri="{FF2B5EF4-FFF2-40B4-BE49-F238E27FC236}">
                  <a16:creationId xmlns:a16="http://schemas.microsoft.com/office/drawing/2014/main" id="{5CCD6F49-9A94-4080-9318-2F0ECB937ACE}"/>
                </a:ext>
              </a:extLst>
            </p:cNvPr>
            <p:cNvSpPr txBox="1"/>
            <p:nvPr/>
          </p:nvSpPr>
          <p:spPr>
            <a:xfrm>
              <a:off x="5087900" y="1721632"/>
              <a:ext cx="14734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 </a:t>
              </a:r>
              <a:r>
                <a:rPr lang="zh-CN" altLang="en-US" sz="2400" b="1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 </a:t>
              </a:r>
              <a:r>
                <a:rPr lang="zh-CN" altLang="en-US" sz="2400" b="1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 </a:t>
              </a:r>
              <a:endParaRPr lang="en-US" altLang="zh-CN" sz="2400" b="1" u="sng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      sp</a:t>
              </a:r>
              <a:r>
                <a:rPr lang="en-US" altLang="zh-CN" sz="2400" b="1" baseline="30000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</a:t>
              </a:r>
              <a:endParaRPr lang="zh-CN" altLang="en-US" sz="2400" b="1" baseline="30000" dirty="0">
                <a:solidFill>
                  <a:srgbClr val="000066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endParaRPr>
            </a:p>
          </p:txBody>
        </p:sp>
      </p:grpSp>
      <p:grpSp>
        <p:nvGrpSpPr>
          <p:cNvPr id="6" name="组合 29">
            <a:extLst>
              <a:ext uri="{FF2B5EF4-FFF2-40B4-BE49-F238E27FC236}">
                <a16:creationId xmlns:a16="http://schemas.microsoft.com/office/drawing/2014/main" id="{EC8ECC9B-BA6D-4424-821F-CA62E63D3269}"/>
              </a:ext>
            </a:extLst>
          </p:cNvPr>
          <p:cNvGrpSpPr/>
          <p:nvPr/>
        </p:nvGrpSpPr>
        <p:grpSpPr>
          <a:xfrm>
            <a:off x="5393661" y="2749608"/>
            <a:ext cx="3612750" cy="1159325"/>
            <a:chOff x="3539987" y="2959558"/>
            <a:chExt cx="3612750" cy="1159325"/>
          </a:xfrm>
        </p:grpSpPr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0CB288C3-9104-40BA-AA51-6EEAAFA7F66D}"/>
                </a:ext>
              </a:extLst>
            </p:cNvPr>
            <p:cNvSpPr txBox="1"/>
            <p:nvPr/>
          </p:nvSpPr>
          <p:spPr>
            <a:xfrm>
              <a:off x="5124618" y="2959558"/>
              <a:ext cx="20281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</a:t>
              </a: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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   </a:t>
              </a:r>
              <a:r>
                <a:rPr lang="zh-CN" altLang="en-US" sz="2400" b="1" u="sng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</a:t>
              </a:r>
              <a:endParaRPr lang="en-US" altLang="zh-CN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    2p</a:t>
              </a:r>
              <a:r>
                <a:rPr lang="en-US" altLang="zh-CN" sz="24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5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087754D-2DEE-4715-963F-1D7CFB236255}"/>
                </a:ext>
              </a:extLst>
            </p:cNvPr>
            <p:cNvSpPr/>
            <p:nvPr/>
          </p:nvSpPr>
          <p:spPr>
            <a:xfrm>
              <a:off x="4266100" y="3287886"/>
              <a:ext cx="7018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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2s</a:t>
              </a:r>
              <a:r>
                <a:rPr lang="en-US" altLang="zh-CN" sz="24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</a:t>
              </a:r>
              <a:endParaRPr lang="zh-CN" altLang="en-US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0CBED6B-5DE6-4F55-9BF0-558C4A311DD1}"/>
                </a:ext>
              </a:extLst>
            </p:cNvPr>
            <p:cNvSpPr/>
            <p:nvPr/>
          </p:nvSpPr>
          <p:spPr>
            <a:xfrm>
              <a:off x="3539987" y="3051890"/>
              <a:ext cx="3561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F</a:t>
              </a:r>
              <a:endPara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0" name="Text Box 3">
            <a:extLst>
              <a:ext uri="{FF2B5EF4-FFF2-40B4-BE49-F238E27FC236}">
                <a16:creationId xmlns:a16="http://schemas.microsoft.com/office/drawing/2014/main" id="{A993BADC-DA76-46C1-980F-D22972B84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399" y="238447"/>
            <a:ext cx="1794081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B: 2s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2p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</a:t>
            </a:r>
          </a:p>
        </p:txBody>
      </p:sp>
      <p:grpSp>
        <p:nvGrpSpPr>
          <p:cNvPr id="11" name="组合 27">
            <a:extLst>
              <a:ext uri="{FF2B5EF4-FFF2-40B4-BE49-F238E27FC236}">
                <a16:creationId xmlns:a16="http://schemas.microsoft.com/office/drawing/2014/main" id="{A3515119-2BE1-4FA2-959C-A237B24B7745}"/>
              </a:ext>
            </a:extLst>
          </p:cNvPr>
          <p:cNvGrpSpPr/>
          <p:nvPr/>
        </p:nvGrpSpPr>
        <p:grpSpPr>
          <a:xfrm>
            <a:off x="1892550" y="1157187"/>
            <a:ext cx="4318519" cy="1589154"/>
            <a:chOff x="-121294" y="726627"/>
            <a:chExt cx="4318519" cy="1589154"/>
          </a:xfrm>
        </p:grpSpPr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C6EF086-7000-49B7-A7E7-0BE15C97AF11}"/>
                </a:ext>
              </a:extLst>
            </p:cNvPr>
            <p:cNvSpPr txBox="1"/>
            <p:nvPr/>
          </p:nvSpPr>
          <p:spPr>
            <a:xfrm>
              <a:off x="1306528" y="726627"/>
              <a:ext cx="14366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 </a:t>
              </a:r>
              <a:endParaRPr lang="en-US" altLang="zh-CN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    2p</a:t>
              </a:r>
              <a:r>
                <a:rPr lang="en-US" altLang="zh-CN" sz="24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1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</a:t>
              </a:r>
              <a:endParaRPr lang="zh-CN" altLang="en-US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5">
                  <a:extLst>
                    <a:ext uri="{FF2B5EF4-FFF2-40B4-BE49-F238E27FC236}">
                      <a16:creationId xmlns:a16="http://schemas.microsoft.com/office/drawing/2014/main" id="{7A61FABF-454A-4049-9C19-5C2689A53D0A}"/>
                    </a:ext>
                  </a:extLst>
                </p:cNvPr>
                <p:cNvSpPr txBox="1"/>
                <p:nvPr/>
              </p:nvSpPr>
              <p:spPr>
                <a:xfrm>
                  <a:off x="2884365" y="1142126"/>
                  <a:ext cx="1312860" cy="6853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vertJc m:val="bot"/>
                            <m:ctrlPr>
                              <a:rPr lang="zh-CN" altLang="en-US" sz="2400" i="1" dirty="0" smtClean="0"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groupChrPr>
                          <m:e>
                            <m:sSup>
                              <m:sSupPr>
                                <m:ctrlPr>
                                  <a:rPr lang="en-US" altLang="zh-CN" sz="2400" i="1" dirty="0" smtClean="0">
                                    <a:latin typeface="Cambria Math" panose="02040503050406030204" pitchFamily="18" charset="0"/>
                                    <a:sym typeface="Symbol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dirty="0" smtClean="0">
                                    <a:latin typeface="Cambria Math"/>
                                    <a:sym typeface="Symbol"/>
                                  </a:rPr>
                                  <m:t>𝒔𝒑</m:t>
                                </m:r>
                              </m:e>
                              <m:sup>
                                <m:r>
                                  <a:rPr lang="en-US" altLang="zh-CN" sz="2400" b="1" i="1" dirty="0" smtClean="0">
                                    <a:latin typeface="Cambria Math"/>
                                    <a:sym typeface="Symbol"/>
                                  </a:rPr>
                                  <m:t>𝟐</m:t>
                                </m:r>
                              </m:sup>
                            </m:sSup>
                            <m:r>
                              <m:rPr>
                                <m:brk m:alnAt="2"/>
                              </m:rPr>
                              <a:rPr lang="en-US" altLang="zh-CN" sz="2400" b="1" i="1" dirty="0" smtClean="0">
                                <a:latin typeface="Cambria Math"/>
                                <a:sym typeface="Symbol"/>
                              </a:rPr>
                              <m:t> </m:t>
                            </m:r>
                            <m:r>
                              <m:rPr>
                                <m:brk m:alnAt="2"/>
                              </m:rPr>
                              <a:rPr lang="zh-CN" altLang="en-US" sz="2400" i="1" dirty="0">
                                <a:latin typeface="Cambria Math"/>
                                <a:sym typeface="Symbol"/>
                              </a:rPr>
                              <m:t>杂</m:t>
                            </m:r>
                            <m:r>
                              <a:rPr lang="zh-CN" altLang="en-US" sz="2400" i="1" dirty="0">
                                <a:latin typeface="Cambria Math"/>
                                <a:sym typeface="Symbol"/>
                              </a:rPr>
                              <m:t>化</m:t>
                            </m:r>
                          </m:e>
                        </m:groupChr>
                      </m:oMath>
                    </m:oMathPara>
                  </a14:m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13" name="TextBox 5">
                  <a:extLst>
                    <a:ext uri="{FF2B5EF4-FFF2-40B4-BE49-F238E27FC236}">
                      <a16:creationId xmlns:a16="http://schemas.microsoft.com/office/drawing/2014/main" id="{7A61FABF-454A-4049-9C19-5C2689A53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365" y="1142126"/>
                  <a:ext cx="1312860" cy="68531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461E71-783B-4E65-AD40-72EC89FFAA59}"/>
                </a:ext>
              </a:extLst>
            </p:cNvPr>
            <p:cNvSpPr/>
            <p:nvPr/>
          </p:nvSpPr>
          <p:spPr>
            <a:xfrm>
              <a:off x="-121294" y="1142652"/>
              <a:ext cx="48603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B </a:t>
              </a:r>
              <a:endPara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4EF8B46-6463-4DC4-BC68-E70B5676C005}"/>
                </a:ext>
              </a:extLst>
            </p:cNvPr>
            <p:cNvSpPr/>
            <p:nvPr/>
          </p:nvSpPr>
          <p:spPr>
            <a:xfrm>
              <a:off x="539552" y="1484784"/>
              <a:ext cx="7018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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2s</a:t>
              </a:r>
              <a:r>
                <a:rPr lang="en-US" altLang="zh-CN" sz="24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</a:t>
              </a:r>
              <a:endParaRPr lang="zh-CN" altLang="en-US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grpSp>
        <p:nvGrpSpPr>
          <p:cNvPr id="16" name="组合 30">
            <a:extLst>
              <a:ext uri="{FF2B5EF4-FFF2-40B4-BE49-F238E27FC236}">
                <a16:creationId xmlns:a16="http://schemas.microsoft.com/office/drawing/2014/main" id="{B1278900-3754-448C-95D4-B7804E470EC0}"/>
              </a:ext>
            </a:extLst>
          </p:cNvPr>
          <p:cNvGrpSpPr/>
          <p:nvPr/>
        </p:nvGrpSpPr>
        <p:grpSpPr>
          <a:xfrm>
            <a:off x="5372232" y="3983382"/>
            <a:ext cx="3827525" cy="2680546"/>
            <a:chOff x="3407717" y="4042232"/>
            <a:chExt cx="3827525" cy="2680546"/>
          </a:xfrm>
        </p:grpSpPr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847C66EA-0678-461E-A4F5-C18E58D1E1B8}"/>
                </a:ext>
              </a:extLst>
            </p:cNvPr>
            <p:cNvSpPr txBox="1"/>
            <p:nvPr/>
          </p:nvSpPr>
          <p:spPr>
            <a:xfrm>
              <a:off x="5000233" y="4042232"/>
              <a:ext cx="202811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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</a:t>
              </a: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  </a:t>
              </a:r>
              <a:r>
                <a:rPr lang="zh-CN" altLang="en-US" sz="2400" b="1" u="sng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</a:t>
              </a:r>
              <a:endParaRPr lang="en-US" altLang="zh-CN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  <a:sym typeface="Symbol"/>
                </a:rPr>
                <a:t>     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2p</a:t>
              </a:r>
              <a:r>
                <a:rPr lang="en-US" altLang="zh-CN" sz="24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5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8B4057D-A789-4EF0-AD20-EF4A95CEA066}"/>
                </a:ext>
              </a:extLst>
            </p:cNvPr>
            <p:cNvSpPr/>
            <p:nvPr/>
          </p:nvSpPr>
          <p:spPr>
            <a:xfrm>
              <a:off x="4246554" y="4440014"/>
              <a:ext cx="7018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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2s</a:t>
              </a:r>
              <a:r>
                <a:rPr lang="en-US" altLang="zh-CN" sz="24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</a:t>
              </a:r>
              <a:endParaRPr lang="zh-CN" altLang="en-US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6937C5F1-FE6E-4629-A6BA-085F973E4E66}"/>
                </a:ext>
              </a:extLst>
            </p:cNvPr>
            <p:cNvSpPr/>
            <p:nvPr/>
          </p:nvSpPr>
          <p:spPr>
            <a:xfrm>
              <a:off x="3419872" y="4413938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F</a:t>
              </a:r>
              <a:endPara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5D2E79D9-63B5-4335-ADA8-343BE5DE593F}"/>
                </a:ext>
              </a:extLst>
            </p:cNvPr>
            <p:cNvSpPr txBox="1"/>
            <p:nvPr/>
          </p:nvSpPr>
          <p:spPr>
            <a:xfrm>
              <a:off x="5019288" y="5502916"/>
              <a:ext cx="2215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 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</a:t>
              </a:r>
              <a:r>
                <a:rPr lang="zh-CN" altLang="en-US" sz="2400" b="1" u="sng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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    </a:t>
              </a:r>
              <a:r>
                <a:rPr lang="zh-CN" altLang="en-US" sz="2400" b="1" u="sng" dirty="0">
                  <a:solidFill>
                    <a:srgbClr val="000066">
                      <a:lumMod val="60000"/>
                      <a:lumOff val="4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</a:t>
              </a:r>
              <a:endParaRPr lang="en-US" altLang="zh-CN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     2p</a:t>
              </a:r>
              <a:r>
                <a:rPr lang="en-US" altLang="zh-CN" sz="24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5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A9F8A5C-DF9B-4302-9D01-58053C9821DB}"/>
                </a:ext>
              </a:extLst>
            </p:cNvPr>
            <p:cNvSpPr/>
            <p:nvPr/>
          </p:nvSpPr>
          <p:spPr>
            <a:xfrm>
              <a:off x="4215092" y="5891781"/>
              <a:ext cx="70182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u="sng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</a:t>
              </a:r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/>
                </a:rPr>
                <a:t>   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2s</a:t>
              </a:r>
              <a:r>
                <a:rPr lang="en-US" altLang="zh-CN" sz="2400" b="1" baseline="30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2</a:t>
              </a:r>
              <a:endParaRPr lang="zh-CN" altLang="en-US" sz="2400" b="1" u="sng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6E1FA2F-93D1-4A57-9C64-945ECE4F0753}"/>
                </a:ext>
              </a:extLst>
            </p:cNvPr>
            <p:cNvSpPr/>
            <p:nvPr/>
          </p:nvSpPr>
          <p:spPr>
            <a:xfrm>
              <a:off x="3407717" y="5662518"/>
              <a:ext cx="3654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itchFamily="18" charset="0"/>
                </a:rPr>
                <a:t>F</a:t>
              </a:r>
              <a:endPara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sp>
        <p:nvSpPr>
          <p:cNvPr id="23" name="Rectangle 18">
            <a:extLst>
              <a:ext uri="{FF2B5EF4-FFF2-40B4-BE49-F238E27FC236}">
                <a16:creationId xmlns:a16="http://schemas.microsoft.com/office/drawing/2014/main" id="{2BF862A9-36BD-4AFC-BFC1-BCA2D761A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1736" y="1329750"/>
            <a:ext cx="574675" cy="4826016"/>
          </a:xfrm>
          <a:prstGeom prst="rect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F1BF5F6-B331-4E60-A329-DFB0D02A04C1}"/>
                  </a:ext>
                </a:extLst>
              </p:cNvPr>
              <p:cNvSpPr/>
              <p:nvPr/>
            </p:nvSpPr>
            <p:spPr>
              <a:xfrm>
                <a:off x="9376336" y="3528946"/>
                <a:ext cx="785215" cy="78175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SupPr>
                      <m:e>
                        <m:r>
                          <a:rPr lang="zh-CN" altLang="en-US" sz="3200" i="1" smtClean="0">
                            <a:latin typeface="Cambria Math"/>
                            <a:cs typeface="Times New Roman" pitchFamily="18" charset="0"/>
                            <a:sym typeface="Symbol"/>
                          </a:rPr>
                          <m:t>𝝅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/>
                            <a:cs typeface="Times New Roman" pitchFamily="18" charset="0"/>
                            <a:sym typeface="Symbol"/>
                          </a:rPr>
                          <m:t>𝟒</m:t>
                        </m:r>
                      </m:sub>
                      <m:sup>
                        <m:r>
                          <a:rPr lang="en-US" altLang="zh-CN" sz="3200" b="1" i="1" smtClean="0">
                            <a:latin typeface="Cambria Math"/>
                            <a:cs typeface="Times New Roman" pitchFamily="18" charset="0"/>
                            <a:sym typeface="Symbol"/>
                          </a:rPr>
                          <m:t>𝟔</m:t>
                        </m:r>
                      </m:sup>
                    </m:sSubSup>
                  </m:oMath>
                </a14:m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F1BF5F6-B331-4E60-A329-DFB0D02A04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336" y="3528946"/>
                <a:ext cx="785215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Box 11">
            <a:extLst>
              <a:ext uri="{FF2B5EF4-FFF2-40B4-BE49-F238E27FC236}">
                <a16:creationId xmlns:a16="http://schemas.microsoft.com/office/drawing/2014/main" id="{3D69E93D-CD83-43A7-89DE-EF4916A04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888" y="241921"/>
            <a:ext cx="6252811" cy="523220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BX</a:t>
            </a:r>
            <a:r>
              <a:rPr lang="en-US" altLang="zh-CN" sz="2800" b="1" baseline="-25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3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:    3</a:t>
            </a:r>
            <a:r>
              <a:rPr lang="en-US" altLang="zh-CN" sz="2800" b="1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 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+1</a:t>
            </a:r>
            <a:r>
              <a:rPr lang="en-US" altLang="zh-CN" sz="2800" b="1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</a:t>
            </a:r>
            <a:r>
              <a:rPr lang="en-US" altLang="zh-CN" sz="2800" b="1" baseline="-25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4</a:t>
            </a:r>
            <a:r>
              <a:rPr lang="en-US" altLang="zh-CN" sz="2800" b="1" baseline="30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6             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1 </a:t>
            </a:r>
            <a:r>
              <a:rPr lang="en-US" altLang="zh-CN" sz="2800" b="1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&lt; 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B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－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X</a:t>
            </a:r>
            <a:r>
              <a:rPr lang="en-US" altLang="zh-CN" sz="2800" b="1" i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 &lt; 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 pitchFamily="18" charset="2"/>
              </a:rPr>
              <a:t>2</a:t>
            </a:r>
          </a:p>
        </p:txBody>
      </p:sp>
      <p:grpSp>
        <p:nvGrpSpPr>
          <p:cNvPr id="26" name="Group 4">
            <a:extLst>
              <a:ext uri="{FF2B5EF4-FFF2-40B4-BE49-F238E27FC236}">
                <a16:creationId xmlns:a16="http://schemas.microsoft.com/office/drawing/2014/main" id="{B82D0E38-D194-45CE-9B16-BF22E88B1CE8}"/>
              </a:ext>
            </a:extLst>
          </p:cNvPr>
          <p:cNvGrpSpPr>
            <a:grpSpLocks/>
          </p:cNvGrpSpPr>
          <p:nvPr/>
        </p:nvGrpSpPr>
        <p:grpSpPr bwMode="auto">
          <a:xfrm>
            <a:off x="550399" y="3184711"/>
            <a:ext cx="3597349" cy="2161470"/>
            <a:chOff x="2496" y="1443"/>
            <a:chExt cx="3126" cy="2013"/>
          </a:xfrm>
        </p:grpSpPr>
        <p:pic>
          <p:nvPicPr>
            <p:cNvPr id="27" name="Picture 5" descr="图片1">
              <a:extLst>
                <a:ext uri="{FF2B5EF4-FFF2-40B4-BE49-F238E27FC236}">
                  <a16:creationId xmlns:a16="http://schemas.microsoft.com/office/drawing/2014/main" id="{64D23F0A-2B49-4CFE-9DF7-6C6B2FB89E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1443"/>
              <a:ext cx="3126" cy="2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 Box 6">
              <a:extLst>
                <a:ext uri="{FF2B5EF4-FFF2-40B4-BE49-F238E27FC236}">
                  <a16:creationId xmlns:a16="http://schemas.microsoft.com/office/drawing/2014/main" id="{54EF81E8-2DD5-4E84-B17C-638A6BE58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3" y="2247"/>
              <a:ext cx="563" cy="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b="1" dirty="0">
                  <a:solidFill>
                    <a:srgbClr val="CC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29" name="Text Box 7">
              <a:extLst>
                <a:ext uri="{FF2B5EF4-FFF2-40B4-BE49-F238E27FC236}">
                  <a16:creationId xmlns:a16="http://schemas.microsoft.com/office/drawing/2014/main" id="{CA90CFAC-D606-4F78-93D6-1DE5F9612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6" y="1632"/>
              <a:ext cx="484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CC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30" name="Text Box 8">
              <a:extLst>
                <a:ext uri="{FF2B5EF4-FFF2-40B4-BE49-F238E27FC236}">
                  <a16:creationId xmlns:a16="http://schemas.microsoft.com/office/drawing/2014/main" id="{160CF238-35D2-4D4C-A69E-B91C2E153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5" y="1488"/>
              <a:ext cx="322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 dirty="0">
                  <a:solidFill>
                    <a:srgbClr val="CC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</p:grpSp>
      <p:graphicFrame>
        <p:nvGraphicFramePr>
          <p:cNvPr id="31" name="Object 9">
            <a:extLst>
              <a:ext uri="{FF2B5EF4-FFF2-40B4-BE49-F238E27FC236}">
                <a16:creationId xmlns:a16="http://schemas.microsoft.com/office/drawing/2014/main" id="{CD2A1D12-234F-43E9-BD8C-F18F5AC37E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678341"/>
              </p:ext>
            </p:extLst>
          </p:nvPr>
        </p:nvGraphicFramePr>
        <p:xfrm>
          <a:off x="1379415" y="4936355"/>
          <a:ext cx="2485445" cy="170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5" name="Image" r:id="rId6" imgW="9269841" imgH="6361905" progId="">
                  <p:embed/>
                </p:oleObj>
              </mc:Choice>
              <mc:Fallback>
                <p:oleObj name="Image" r:id="rId6" imgW="9269841" imgH="6361905" progId="">
                  <p:embed/>
                  <p:pic>
                    <p:nvPicPr>
                      <p:cNvPr id="3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415" y="4936355"/>
                        <a:ext cx="2485445" cy="170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DCDE0B6-B9BF-494B-AA74-11C7F69263E1}"/>
              </a:ext>
            </a:extLst>
          </p:cNvPr>
          <p:cNvCxnSpPr/>
          <p:nvPr/>
        </p:nvCxnSpPr>
        <p:spPr>
          <a:xfrm>
            <a:off x="5456345" y="3919822"/>
            <a:ext cx="3421112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EDB55B4-9147-4FB2-8161-31415D3CEE6D}"/>
              </a:ext>
            </a:extLst>
          </p:cNvPr>
          <p:cNvCxnSpPr/>
          <p:nvPr/>
        </p:nvCxnSpPr>
        <p:spPr>
          <a:xfrm>
            <a:off x="5429725" y="5343553"/>
            <a:ext cx="3421112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50AB4A4-0E5B-4941-B355-CCCC8BCB9521}"/>
              </a:ext>
            </a:extLst>
          </p:cNvPr>
          <p:cNvCxnSpPr/>
          <p:nvPr/>
        </p:nvCxnSpPr>
        <p:spPr>
          <a:xfrm>
            <a:off x="5456345" y="2607406"/>
            <a:ext cx="3421112" cy="0"/>
          </a:xfrm>
          <a:prstGeom prst="line">
            <a:avLst/>
          </a:prstGeom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7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F372E93F-C104-4019-A099-42E21B7CA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2772" y="1717762"/>
            <a:ext cx="2005864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3</a:t>
            </a:r>
            <a:r>
              <a:rPr lang="en-US" altLang="zh-CN" sz="28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 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+1</a:t>
            </a:r>
            <a:r>
              <a:rPr lang="en-US" altLang="zh-CN" sz="28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</a:t>
            </a:r>
            <a:r>
              <a:rPr lang="en-US" altLang="zh-CN" sz="28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4</a:t>
            </a:r>
            <a:r>
              <a:rPr lang="en-US" altLang="zh-CN" sz="28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6 </a:t>
            </a:r>
            <a:endParaRPr lang="en-US" altLang="zh-CN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  <a:sym typeface="Symbol" pitchFamily="18" charset="2"/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C94DC579-8498-457B-8E3D-7BFF6D0DE8DA}"/>
              </a:ext>
            </a:extLst>
          </p:cNvPr>
          <p:cNvGrpSpPr>
            <a:grpSpLocks/>
          </p:cNvGrpSpPr>
          <p:nvPr/>
        </p:nvGrpSpPr>
        <p:grpSpPr bwMode="auto">
          <a:xfrm>
            <a:off x="3694554" y="982675"/>
            <a:ext cx="2005864" cy="1692946"/>
            <a:chOff x="996" y="1669"/>
            <a:chExt cx="1597" cy="13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00A2CBD-B47C-4577-AEA5-E3C44FD9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" y="2668"/>
              <a:ext cx="960" cy="240"/>
            </a:xfrm>
            <a:custGeom>
              <a:avLst/>
              <a:gdLst>
                <a:gd name="T0" fmla="*/ 0 w 1344"/>
                <a:gd name="T1" fmla="*/ 240 h 240"/>
                <a:gd name="T2" fmla="*/ 319 w 1344"/>
                <a:gd name="T3" fmla="*/ 0 h 240"/>
                <a:gd name="T4" fmla="*/ 686 w 1344"/>
                <a:gd name="T5" fmla="*/ 240 h 240"/>
                <a:gd name="T6" fmla="*/ 0 60000 65536"/>
                <a:gd name="T7" fmla="*/ 0 60000 65536"/>
                <a:gd name="T8" fmla="*/ 0 60000 65536"/>
                <a:gd name="T9" fmla="*/ 0 w 1344"/>
                <a:gd name="T10" fmla="*/ 0 h 240"/>
                <a:gd name="T11" fmla="*/ 1344 w 1344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44" h="240">
                  <a:moveTo>
                    <a:pt x="0" y="240"/>
                  </a:moveTo>
                  <a:cubicBezTo>
                    <a:pt x="200" y="120"/>
                    <a:pt x="400" y="0"/>
                    <a:pt x="624" y="0"/>
                  </a:cubicBezTo>
                  <a:cubicBezTo>
                    <a:pt x="848" y="0"/>
                    <a:pt x="1224" y="200"/>
                    <a:pt x="1344" y="24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CE8692FF-7C87-436A-9274-888FEB1E08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2341"/>
              <a:ext cx="27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B</a:t>
              </a:r>
            </a:p>
          </p:txBody>
        </p:sp>
        <p:sp>
          <p:nvSpPr>
            <p:cNvPr id="6" name="Text Box 6">
              <a:extLst>
                <a:ext uri="{FF2B5EF4-FFF2-40B4-BE49-F238E27FC236}">
                  <a16:creationId xmlns:a16="http://schemas.microsoft.com/office/drawing/2014/main" id="{B94AF440-C490-4B5E-B5C1-081151B96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669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X</a:t>
              </a:r>
            </a:p>
          </p:txBody>
        </p:sp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BE2939A5-414C-4378-868D-3E03CCE355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" y="2725"/>
              <a:ext cx="1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X</a:t>
              </a: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9CC9222B-5E07-48C6-894D-0487559A68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" y="2677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X</a:t>
              </a:r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1B6DA76F-238E-4A9D-B8DC-2E5E9B20DA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4" y="2005"/>
              <a:ext cx="0" cy="3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94714F88-CCA9-4E28-B05E-5C179D180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36" y="2581"/>
              <a:ext cx="432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2EBEEE89-8CED-49DE-B602-51DF26381A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08" y="2581"/>
              <a:ext cx="432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6E1C5713-8C25-45D2-80B6-6EE58E297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0" y="2005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sp>
        <p:nvSpPr>
          <p:cNvPr id="13" name="Text Box 15">
            <a:extLst>
              <a:ext uri="{FF2B5EF4-FFF2-40B4-BE49-F238E27FC236}">
                <a16:creationId xmlns:a16="http://schemas.microsoft.com/office/drawing/2014/main" id="{17D147E8-ADA9-43E9-A135-3D88F41E8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7129" y="2847746"/>
            <a:ext cx="1392238" cy="519113"/>
          </a:xfrm>
          <a:prstGeom prst="rect">
            <a:avLst/>
          </a:prstGeom>
          <a:solidFill>
            <a:srgbClr val="CC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VB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理论</a:t>
            </a:r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FC82FF66-0D04-45DD-A50B-7168369E5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7852" y="2845693"/>
            <a:ext cx="1898277" cy="523220"/>
          </a:xfrm>
          <a:prstGeom prst="rect">
            <a:avLst/>
          </a:prstGeom>
          <a:solidFill>
            <a:srgbClr val="CC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Lewis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理论</a:t>
            </a:r>
          </a:p>
        </p:txBody>
      </p:sp>
      <p:sp>
        <p:nvSpPr>
          <p:cNvPr id="43" name="Text Box 3">
            <a:extLst>
              <a:ext uri="{FF2B5EF4-FFF2-40B4-BE49-F238E27FC236}">
                <a16:creationId xmlns:a16="http://schemas.microsoft.com/office/drawing/2014/main" id="{95FE1454-CE0F-43CE-BCE7-F0D91791B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12" y="162960"/>
            <a:ext cx="6896793" cy="56630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BF</a:t>
            </a:r>
            <a:r>
              <a:rPr kumimoji="1" lang="en-US" altLang="zh-CN" sz="2800" b="1" baseline="-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3  </a:t>
            </a:r>
            <a:r>
              <a:rPr kumimoji="1"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 BCl</a:t>
            </a:r>
            <a:r>
              <a:rPr kumimoji="1" lang="en-US" altLang="zh-CN" sz="2800" b="1" baseline="-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3  </a:t>
            </a:r>
            <a:r>
              <a:rPr kumimoji="1"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 BBr</a:t>
            </a:r>
            <a:r>
              <a:rPr kumimoji="1" lang="en-US" altLang="zh-CN" sz="2800" b="1" baseline="-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3    </a:t>
            </a:r>
            <a:r>
              <a:rPr kumimoji="1"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BI</a:t>
            </a:r>
            <a:r>
              <a:rPr kumimoji="1" lang="en-US" altLang="zh-CN" sz="2800" b="1" baseline="-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3 </a:t>
            </a:r>
            <a:r>
              <a:rPr kumimoji="1"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具有类似结构</a:t>
            </a: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5AFE05E4-B4F8-46AE-A16F-A8153FF6AEDA}"/>
              </a:ext>
            </a:extLst>
          </p:cNvPr>
          <p:cNvSpPr txBox="1">
            <a:spLocks noChangeArrowheads="1"/>
          </p:cNvSpPr>
          <p:nvPr/>
        </p:nvSpPr>
        <p:spPr>
          <a:xfrm>
            <a:off x="487212" y="3589565"/>
            <a:ext cx="10838330" cy="115252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b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b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b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第二周期元素原子半径小，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2</a:t>
            </a:r>
            <a:r>
              <a:rPr kumimoji="1" lang="en-US" altLang="zh-CN" sz="24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p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- 2</a:t>
            </a:r>
            <a:r>
              <a:rPr kumimoji="1" lang="en-US" altLang="zh-CN" sz="24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p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重叠好，形成大</a:t>
            </a:r>
            <a:r>
              <a:rPr kumimoji="1" lang="zh-CN" altLang="en-US" sz="24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键较稳定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; 3</a:t>
            </a:r>
            <a:r>
              <a:rPr kumimoji="1" lang="en-US" altLang="zh-CN" sz="24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p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 - 3</a:t>
            </a:r>
            <a:r>
              <a:rPr kumimoji="1" lang="en-US" altLang="zh-CN" sz="24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p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次之， 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4</a:t>
            </a:r>
            <a:r>
              <a:rPr kumimoji="1" lang="en-US" altLang="zh-CN" sz="24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p </a:t>
            </a:r>
            <a:r>
              <a:rPr kumimoji="1"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- 4</a:t>
            </a:r>
            <a:r>
              <a:rPr kumimoji="1" lang="en-US" altLang="zh-CN" sz="24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p </a:t>
            </a:r>
            <a:r>
              <a:rPr kumimoji="1"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otype Sorts" pitchFamily="2" charset="2"/>
              </a:rPr>
              <a:t>更差。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BX</a:t>
            </a:r>
            <a:r>
              <a:rPr lang="en-US" altLang="zh-CN" sz="2400" baseline="-250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3E54FF4F-D28D-46AD-B252-0EB08F84A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5572" y="4720775"/>
            <a:ext cx="5132634" cy="124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   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B-F       B-Cl      B-Br       B-I</a:t>
            </a:r>
          </a:p>
          <a:p>
            <a:pPr marL="342900" indent="-342900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   613.1     456       377       272</a:t>
            </a:r>
            <a:endParaRPr kumimoji="1"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  <a:sym typeface="Monotype Sorts" pitchFamily="2" charset="2"/>
            </a:endParaRPr>
          </a:p>
          <a:p>
            <a:pPr marL="342900" indent="-3429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graphicFrame>
        <p:nvGraphicFramePr>
          <p:cNvPr id="46" name="Object 11">
            <a:extLst>
              <a:ext uri="{FF2B5EF4-FFF2-40B4-BE49-F238E27FC236}">
                <a16:creationId xmlns:a16="http://schemas.microsoft.com/office/drawing/2014/main" id="{C2A01523-4A4C-46DA-A75F-12A7ED6432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030692"/>
              </p:ext>
            </p:extLst>
          </p:nvPr>
        </p:nvGraphicFramePr>
        <p:xfrm>
          <a:off x="7007026" y="982675"/>
          <a:ext cx="2081867" cy="1692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ISIS/Draw Sketch" r:id="rId3" imgW="1727341" imgH="1415354" progId="">
                  <p:embed/>
                </p:oleObj>
              </mc:Choice>
              <mc:Fallback>
                <p:oleObj name="ISIS/Draw Sketch" r:id="rId3" imgW="1727341" imgH="1415354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9CDC84E-9C47-4D73-8408-B8D15FA373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7026" y="982675"/>
                        <a:ext cx="2081867" cy="16929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>
            <a:extLst>
              <a:ext uri="{FF2B5EF4-FFF2-40B4-BE49-F238E27FC236}">
                <a16:creationId xmlns:a16="http://schemas.microsoft.com/office/drawing/2014/main" id="{EFF82D24-2AAD-4E43-898E-87EC49250C5E}"/>
              </a:ext>
            </a:extLst>
          </p:cNvPr>
          <p:cNvSpPr/>
          <p:nvPr/>
        </p:nvSpPr>
        <p:spPr>
          <a:xfrm>
            <a:off x="1703991" y="4940492"/>
            <a:ext cx="336181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B-X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键能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/ kJ•mol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-1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：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EB36234-D36C-45A7-ADF3-1C24765A8BAD}"/>
              </a:ext>
            </a:extLst>
          </p:cNvPr>
          <p:cNvSpPr txBox="1"/>
          <p:nvPr/>
        </p:nvSpPr>
        <p:spPr>
          <a:xfrm>
            <a:off x="676835" y="6102858"/>
            <a:ext cx="10838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轨道无电子，无法与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形成离域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键，所以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BH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不存在（双聚成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2883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3C8D5F8-98E6-42F4-8F82-9C0E8C807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033771"/>
              </p:ext>
            </p:extLst>
          </p:nvPr>
        </p:nvGraphicFramePr>
        <p:xfrm>
          <a:off x="363984" y="149021"/>
          <a:ext cx="4245988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1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1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447">
                <a:tc>
                  <a:txBody>
                    <a:bodyPr/>
                    <a:lstStyle/>
                    <a:p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BP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VP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XeO</a:t>
                      </a:r>
                      <a:r>
                        <a:rPr lang="en-US" sz="2400" b="1" kern="100" baseline="-25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NH</a:t>
                      </a:r>
                      <a:r>
                        <a:rPr lang="en-US" sz="2400" b="1" kern="100" baseline="-25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en-US" sz="2400" b="1" kern="100" baseline="30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PF</a:t>
                      </a:r>
                      <a:r>
                        <a:rPr lang="pt-BR" sz="2400" b="1" kern="100" baseline="-25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kern="1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</a:t>
                      </a:r>
                      <a:r>
                        <a:rPr lang="pt-BR" sz="2400" b="1" kern="100" baseline="-25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pt-BR" sz="2400" b="1" kern="100" baseline="300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SCl</a:t>
                      </a:r>
                      <a:r>
                        <a:rPr lang="en-US" sz="2400" b="1" kern="100" baseline="-25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E3CE5D7E-FCEE-41AA-BD97-E2825DD96F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77756"/>
              </p:ext>
            </p:extLst>
          </p:nvPr>
        </p:nvGraphicFramePr>
        <p:xfrm>
          <a:off x="7744288" y="421329"/>
          <a:ext cx="4176712" cy="244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6" name="Image" r:id="rId3" imgW="2234921" imgH="1307937" progId="">
                  <p:embed/>
                </p:oleObj>
              </mc:Choice>
              <mc:Fallback>
                <p:oleObj name="Image" r:id="rId3" imgW="2234921" imgH="1307937" progId="">
                  <p:embed/>
                  <p:pic>
                    <p:nvPicPr>
                      <p:cNvPr id="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4288" y="421329"/>
                        <a:ext cx="4176712" cy="244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8">
            <a:extLst>
              <a:ext uri="{FF2B5EF4-FFF2-40B4-BE49-F238E27FC236}">
                <a16:creationId xmlns:a16="http://schemas.microsoft.com/office/drawing/2014/main" id="{51985904-4671-4EED-9016-613E80F30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2532" y="1324990"/>
            <a:ext cx="2901756" cy="95410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4</a:t>
            </a:r>
            <a:r>
              <a:rPr lang="zh-CN" altLang="en-US" sz="2800" b="1" dirty="0">
                <a:solidFill>
                  <a:prstClr val="white"/>
                </a:solidFill>
              </a:rPr>
              <a:t>对价电子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正四面体</a:t>
            </a:r>
            <a:r>
              <a:rPr lang="en-US" altLang="zh-CN" sz="2800" b="1" dirty="0">
                <a:solidFill>
                  <a:prstClr val="white"/>
                </a:solidFill>
              </a:rPr>
              <a:t>sp</a:t>
            </a:r>
            <a:r>
              <a:rPr lang="en-US" altLang="zh-CN" sz="2800" b="1" baseline="30000" dirty="0">
                <a:solidFill>
                  <a:prstClr val="white"/>
                </a:solidFill>
              </a:rPr>
              <a:t>3</a:t>
            </a:r>
            <a:r>
              <a:rPr lang="zh-CN" altLang="en-US" sz="2800" b="1" dirty="0">
                <a:solidFill>
                  <a:prstClr val="white"/>
                </a:solidFill>
              </a:rPr>
              <a:t>杂化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B2A59E4B-365F-48B9-B43B-CE488A3F2C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446712"/>
              </p:ext>
            </p:extLst>
          </p:nvPr>
        </p:nvGraphicFramePr>
        <p:xfrm>
          <a:off x="1581036" y="4404231"/>
          <a:ext cx="2962439" cy="2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7" name="Image" r:id="rId5" imgW="2184127" imgH="1485190" progId="">
                  <p:embed/>
                </p:oleObj>
              </mc:Choice>
              <mc:Fallback>
                <p:oleObj name="Image" r:id="rId5" imgW="2184127" imgH="1485190" progId="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036" y="4404231"/>
                        <a:ext cx="2962439" cy="2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C569994D-FC7D-4C51-923A-EAAB4F749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046851"/>
              </p:ext>
            </p:extLst>
          </p:nvPr>
        </p:nvGraphicFramePr>
        <p:xfrm>
          <a:off x="7485692" y="4404231"/>
          <a:ext cx="2988000" cy="203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" name="Image" r:id="rId7" imgW="2184127" imgH="1485190" progId="">
                  <p:embed/>
                </p:oleObj>
              </mc:Choice>
              <mc:Fallback>
                <p:oleObj name="Image" r:id="rId7" imgW="2184127" imgH="148519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5692" y="4404231"/>
                        <a:ext cx="2988000" cy="20324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9C5084-CF51-445E-9244-8BA8E4013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806948"/>
              </p:ext>
            </p:extLst>
          </p:nvPr>
        </p:nvGraphicFramePr>
        <p:xfrm>
          <a:off x="4533364" y="4404231"/>
          <a:ext cx="2962439" cy="2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" name="Image" r:id="rId9" imgW="2184127" imgH="1485190" progId="">
                  <p:embed/>
                </p:oleObj>
              </mc:Choice>
              <mc:Fallback>
                <p:oleObj name="Image" r:id="rId9" imgW="2184127" imgH="1485190" progId="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3364" y="4404231"/>
                        <a:ext cx="2962439" cy="201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>
            <a:extLst>
              <a:ext uri="{FF2B5EF4-FFF2-40B4-BE49-F238E27FC236}">
                <a16:creationId xmlns:a16="http://schemas.microsoft.com/office/drawing/2014/main" id="{9C084996-FC05-4AFE-93E5-DF27D7136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0713" y="3828167"/>
            <a:ext cx="1627369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正四面体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ECB99F43-3BD8-44FA-BC4B-17F28578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100" y="3828167"/>
            <a:ext cx="1266693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三角锥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2FA3E1AF-ADC0-437F-9F81-0AD46120B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1444" y="3828167"/>
            <a:ext cx="784189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V</a:t>
            </a:r>
            <a:r>
              <a:rPr lang="zh-CN" altLang="en-US" sz="2800" b="1" dirty="0">
                <a:solidFill>
                  <a:prstClr val="white"/>
                </a:solidFill>
              </a:rPr>
              <a:t>型</a:t>
            </a:r>
          </a:p>
        </p:txBody>
      </p:sp>
    </p:spTree>
    <p:extLst>
      <p:ext uri="{BB962C8B-B14F-4D97-AF65-F5344CB8AC3E}">
        <p14:creationId xmlns:p14="http://schemas.microsoft.com/office/powerpoint/2010/main" val="252782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 Box 14">
            <a:extLst>
              <a:ext uri="{FF2B5EF4-FFF2-40B4-BE49-F238E27FC236}">
                <a16:creationId xmlns:a16="http://schemas.microsoft.com/office/drawing/2014/main" id="{A0F63772-2989-40E9-B9CE-72326E1AB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" y="734692"/>
            <a:ext cx="48625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black"/>
                </a:solidFill>
                <a:cs typeface="Arial Unicode MS" pitchFamily="34" charset="-122"/>
              </a:rPr>
              <a:t>4</a:t>
            </a:r>
            <a:r>
              <a:rPr lang="zh-CN" altLang="en-US" sz="2800" b="1" dirty="0">
                <a:solidFill>
                  <a:prstClr val="black"/>
                </a:solidFill>
                <a:cs typeface="Arial Unicode MS" pitchFamily="34" charset="-122"/>
              </a:rPr>
              <a:t>对价电子，中心原子</a:t>
            </a:r>
            <a:r>
              <a:rPr lang="en-US" altLang="zh-CN" sz="2800" b="1" i="1" dirty="0">
                <a:solidFill>
                  <a:prstClr val="black"/>
                </a:solidFill>
                <a:cs typeface="Arial Unicode MS" pitchFamily="34" charset="-122"/>
              </a:rPr>
              <a:t>sp</a:t>
            </a:r>
            <a:r>
              <a:rPr lang="en-US" altLang="zh-CN" sz="2800" b="1" i="1" baseline="30000" dirty="0">
                <a:solidFill>
                  <a:prstClr val="black"/>
                </a:solidFill>
                <a:cs typeface="Arial Unicode MS" pitchFamily="34" charset="-122"/>
              </a:rPr>
              <a:t>3</a:t>
            </a:r>
            <a:r>
              <a:rPr lang="zh-CN" altLang="en-US" sz="2800" b="1" dirty="0">
                <a:solidFill>
                  <a:prstClr val="black"/>
                </a:solidFill>
                <a:cs typeface="Arial Unicode MS" pitchFamily="34" charset="-122"/>
              </a:rPr>
              <a:t>杂化</a:t>
            </a:r>
            <a:endParaRPr lang="zh-CN" altLang="en-US" sz="2800" b="1" baseline="30000" dirty="0">
              <a:solidFill>
                <a:prstClr val="black"/>
              </a:solidFill>
              <a:cs typeface="Arial Unicode MS" pitchFamily="34" charset="-122"/>
              <a:sym typeface="Symbol" pitchFamily="18" charset="2"/>
            </a:endParaRPr>
          </a:p>
        </p:txBody>
      </p:sp>
      <p:grpSp>
        <p:nvGrpSpPr>
          <p:cNvPr id="76" name="组合 2">
            <a:extLst>
              <a:ext uri="{FF2B5EF4-FFF2-40B4-BE49-F238E27FC236}">
                <a16:creationId xmlns:a16="http://schemas.microsoft.com/office/drawing/2014/main" id="{02A07DA1-E756-4BB5-B829-9A1CE9CEBAC7}"/>
              </a:ext>
            </a:extLst>
          </p:cNvPr>
          <p:cNvGrpSpPr/>
          <p:nvPr/>
        </p:nvGrpSpPr>
        <p:grpSpPr>
          <a:xfrm>
            <a:off x="2590906" y="1664455"/>
            <a:ext cx="6443556" cy="1822450"/>
            <a:chOff x="-152293" y="1973263"/>
            <a:chExt cx="6443556" cy="1822450"/>
          </a:xfrm>
        </p:grpSpPr>
        <p:sp>
          <p:nvSpPr>
            <p:cNvPr id="77" name="Rectangle 15">
              <a:extLst>
                <a:ext uri="{FF2B5EF4-FFF2-40B4-BE49-F238E27FC236}">
                  <a16:creationId xmlns:a16="http://schemas.microsoft.com/office/drawing/2014/main" id="{158F2876-BE29-4D78-8922-9D2EF39C5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07" y="2743200"/>
              <a:ext cx="381000" cy="381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78" name="Rectangle 16">
              <a:extLst>
                <a:ext uri="{FF2B5EF4-FFF2-40B4-BE49-F238E27FC236}">
                  <a16:creationId xmlns:a16="http://schemas.microsoft.com/office/drawing/2014/main" id="{201B83AB-468C-4076-8D72-3C280A9DF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3907" y="2308225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79" name="Rectangle 19">
              <a:extLst>
                <a:ext uri="{FF2B5EF4-FFF2-40B4-BE49-F238E27FC236}">
                  <a16:creationId xmlns:a16="http://schemas.microsoft.com/office/drawing/2014/main" id="{D2D351E3-EF4D-4DE6-A694-BECF1938A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788" y="2590800"/>
              <a:ext cx="381000" cy="381000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80" name="Rectangle 20">
              <a:extLst>
                <a:ext uri="{FF2B5EF4-FFF2-40B4-BE49-F238E27FC236}">
                  <a16:creationId xmlns:a16="http://schemas.microsoft.com/office/drawing/2014/main" id="{7E986E22-1C32-48E1-857A-12CBAF52F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7788" y="2590800"/>
              <a:ext cx="381000" cy="381000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81" name="Rectangle 22">
              <a:extLst>
                <a:ext uri="{FF2B5EF4-FFF2-40B4-BE49-F238E27FC236}">
                  <a16:creationId xmlns:a16="http://schemas.microsoft.com/office/drawing/2014/main" id="{50D493E4-3194-4644-9514-59CA0463F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8788" y="2590800"/>
              <a:ext cx="381000" cy="381000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82" name="Text Box 23">
              <a:extLst>
                <a:ext uri="{FF2B5EF4-FFF2-40B4-BE49-F238E27FC236}">
                  <a16:creationId xmlns:a16="http://schemas.microsoft.com/office/drawing/2014/main" id="{BFE3C61F-4C0F-4766-9CFF-0C4B319AC9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2293" y="2503488"/>
              <a:ext cx="519112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M</a:t>
              </a:r>
            </a:p>
          </p:txBody>
        </p:sp>
        <p:sp>
          <p:nvSpPr>
            <p:cNvPr id="83" name="Line 24">
              <a:extLst>
                <a:ext uri="{FF2B5EF4-FFF2-40B4-BE49-F238E27FC236}">
                  <a16:creationId xmlns:a16="http://schemas.microsoft.com/office/drawing/2014/main" id="{3294F1B2-1BDB-4868-9980-B2096B8CF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3643" y="2828120"/>
              <a:ext cx="1290638" cy="11113"/>
            </a:xfrm>
            <a:prstGeom prst="line">
              <a:avLst/>
            </a:prstGeom>
            <a:noFill/>
            <a:ln w="57150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84" name="Text Box 25">
              <a:extLst>
                <a:ext uri="{FF2B5EF4-FFF2-40B4-BE49-F238E27FC236}">
                  <a16:creationId xmlns:a16="http://schemas.microsoft.com/office/drawing/2014/main" id="{380BB0E7-F6DF-4BBA-BBAD-579A9FAC7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6708" y="2295206"/>
              <a:ext cx="1335087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sp</a:t>
              </a:r>
              <a:r>
                <a:rPr kumimoji="0" lang="en-US" altLang="zh-CN" sz="2800" b="1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3</a:t>
              </a: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杂化</a:t>
              </a:r>
            </a:p>
          </p:txBody>
        </p:sp>
        <p:sp>
          <p:nvSpPr>
            <p:cNvPr id="85" name="Text Box 26">
              <a:extLst>
                <a:ext uri="{FF2B5EF4-FFF2-40B4-BE49-F238E27FC236}">
                  <a16:creationId xmlns:a16="http://schemas.microsoft.com/office/drawing/2014/main" id="{C96FB403-B53A-4C34-B796-97F3AF798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107" y="3276600"/>
              <a:ext cx="500062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3s</a:t>
              </a: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Arial Unicode MS" pitchFamily="34" charset="-122"/>
              </a:endParaRPr>
            </a:p>
          </p:txBody>
        </p:sp>
        <p:sp>
          <p:nvSpPr>
            <p:cNvPr id="86" name="Text Box 27">
              <a:extLst>
                <a:ext uri="{FF2B5EF4-FFF2-40B4-BE49-F238E27FC236}">
                  <a16:creationId xmlns:a16="http://schemas.microsoft.com/office/drawing/2014/main" id="{29CC2F2B-2BFC-46AB-8B3A-31B560B84A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8707" y="2743200"/>
              <a:ext cx="53975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3p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Arial Unicode MS" pitchFamily="34" charset="-122"/>
              </a:endParaRPr>
            </a:p>
          </p:txBody>
        </p:sp>
        <p:sp>
          <p:nvSpPr>
            <p:cNvPr id="87" name="Text Box 28">
              <a:extLst>
                <a:ext uri="{FF2B5EF4-FFF2-40B4-BE49-F238E27FC236}">
                  <a16:creationId xmlns:a16="http://schemas.microsoft.com/office/drawing/2014/main" id="{526D87B5-15FA-423B-AFFD-B7829C2EE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5250" y="1973263"/>
              <a:ext cx="6207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sp</a:t>
              </a:r>
              <a:r>
                <a:rPr kumimoji="0" lang="en-US" altLang="zh-CN" sz="2800" b="1" i="1" u="none" strike="noStrike" kern="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3</a:t>
              </a:r>
              <a:endParaRPr kumimoji="0" lang="zh-CN" altLang="en-US" sz="2800" b="1" i="0" u="none" strike="noStrike" kern="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Arial Unicode MS" pitchFamily="34" charset="-122"/>
              </a:endParaRPr>
            </a:p>
          </p:txBody>
        </p:sp>
        <p:sp>
          <p:nvSpPr>
            <p:cNvPr id="88" name="Rectangle 53">
              <a:extLst>
                <a:ext uri="{FF2B5EF4-FFF2-40B4-BE49-F238E27FC236}">
                  <a16:creationId xmlns:a16="http://schemas.microsoft.com/office/drawing/2014/main" id="{AA599E86-655C-4DA3-927F-911178FBB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494" y="2308225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89" name="Rectangle 54">
              <a:extLst>
                <a:ext uri="{FF2B5EF4-FFF2-40B4-BE49-F238E27FC236}">
                  <a16:creationId xmlns:a16="http://schemas.microsoft.com/office/drawing/2014/main" id="{C8AA476C-4AED-444E-B16A-036D413B2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9082" y="2308225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90" name="Rectangle 55">
              <a:extLst>
                <a:ext uri="{FF2B5EF4-FFF2-40B4-BE49-F238E27FC236}">
                  <a16:creationId xmlns:a16="http://schemas.microsoft.com/office/drawing/2014/main" id="{6A7D0BDE-C373-4BB0-A8ED-5C9F16412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0263" y="2593975"/>
              <a:ext cx="381000" cy="381000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</p:grpSp>
      <p:grpSp>
        <p:nvGrpSpPr>
          <p:cNvPr id="91" name="组合 6">
            <a:extLst>
              <a:ext uri="{FF2B5EF4-FFF2-40B4-BE49-F238E27FC236}">
                <a16:creationId xmlns:a16="http://schemas.microsoft.com/office/drawing/2014/main" id="{7FEEEC05-6AEB-4B66-B8C3-E4D623C73BCF}"/>
              </a:ext>
            </a:extLst>
          </p:cNvPr>
          <p:cNvGrpSpPr/>
          <p:nvPr/>
        </p:nvGrpSpPr>
        <p:grpSpPr>
          <a:xfrm>
            <a:off x="7221998" y="2815392"/>
            <a:ext cx="2070100" cy="2852869"/>
            <a:chOff x="4471988" y="2760215"/>
            <a:chExt cx="2070100" cy="2852869"/>
          </a:xfrm>
        </p:grpSpPr>
        <p:sp>
          <p:nvSpPr>
            <p:cNvPr id="92" name="Line 47">
              <a:extLst>
                <a:ext uri="{FF2B5EF4-FFF2-40B4-BE49-F238E27FC236}">
                  <a16:creationId xmlns:a16="http://schemas.microsoft.com/office/drawing/2014/main" id="{8E0E601B-ECF1-4F5F-9209-B0D29DFA6B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763" y="2765202"/>
              <a:ext cx="0" cy="1446860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3" name="Line 48">
              <a:extLst>
                <a:ext uri="{FF2B5EF4-FFF2-40B4-BE49-F238E27FC236}">
                  <a16:creationId xmlns:a16="http://schemas.microsoft.com/office/drawing/2014/main" id="{2C035356-1A17-4D78-9257-88E8E96F08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4228" y="2760216"/>
              <a:ext cx="0" cy="2147216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4" name="Text Box 49">
              <a:extLst>
                <a:ext uri="{FF2B5EF4-FFF2-40B4-BE49-F238E27FC236}">
                  <a16:creationId xmlns:a16="http://schemas.microsoft.com/office/drawing/2014/main" id="{83014B10-D614-43C7-886E-DF04627BB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8763" y="3429000"/>
              <a:ext cx="4572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CC00FF"/>
                  </a:solidFill>
                  <a:cs typeface="Arial Unicode MS" pitchFamily="34" charset="-122"/>
                  <a:sym typeface="Symbol" pitchFamily="18" charset="2"/>
                </a:rPr>
                <a:t></a:t>
              </a:r>
              <a:endParaRPr lang="en-US" altLang="zh-CN" sz="2800" b="1">
                <a:solidFill>
                  <a:srgbClr val="CC00FF"/>
                </a:solidFill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95" name="Text Box 50">
              <a:extLst>
                <a:ext uri="{FF2B5EF4-FFF2-40B4-BE49-F238E27FC236}">
                  <a16:creationId xmlns:a16="http://schemas.microsoft.com/office/drawing/2014/main" id="{24DA49D6-0308-4ECE-B915-792CFBD59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525" y="4005263"/>
              <a:ext cx="4572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CC00FF"/>
                  </a:solidFill>
                  <a:cs typeface="Arial Unicode MS" pitchFamily="34" charset="-122"/>
                  <a:sym typeface="Symbol" pitchFamily="18" charset="2"/>
                </a:rPr>
                <a:t></a:t>
              </a:r>
              <a:endParaRPr lang="en-US" altLang="zh-CN" sz="2800" b="1">
                <a:solidFill>
                  <a:srgbClr val="CC00FF"/>
                </a:solidFill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96" name="Line 39">
              <a:extLst>
                <a:ext uri="{FF2B5EF4-FFF2-40B4-BE49-F238E27FC236}">
                  <a16:creationId xmlns:a16="http://schemas.microsoft.com/office/drawing/2014/main" id="{407887FC-EE49-48FF-B0CA-9DAE2DF407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9186" y="2760215"/>
              <a:ext cx="0" cy="668785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7" name="Text Box 40">
              <a:extLst>
                <a:ext uri="{FF2B5EF4-FFF2-40B4-BE49-F238E27FC236}">
                  <a16:creationId xmlns:a16="http://schemas.microsoft.com/office/drawing/2014/main" id="{296AC8B5-3FAB-47F7-9911-64E55AF89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1988" y="2971800"/>
              <a:ext cx="4572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 dirty="0">
                  <a:solidFill>
                    <a:srgbClr val="CC00FF"/>
                  </a:solidFill>
                  <a:cs typeface="Arial Unicode MS" pitchFamily="34" charset="-122"/>
                  <a:sym typeface="Symbol" pitchFamily="18" charset="2"/>
                </a:rPr>
                <a:t></a:t>
              </a:r>
              <a:endParaRPr lang="en-US" altLang="zh-CN" sz="2800" b="1" dirty="0">
                <a:solidFill>
                  <a:srgbClr val="CC00FF"/>
                </a:solidFill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98" name="Line 58">
              <a:extLst>
                <a:ext uri="{FF2B5EF4-FFF2-40B4-BE49-F238E27FC236}">
                  <a16:creationId xmlns:a16="http://schemas.microsoft.com/office/drawing/2014/main" id="{3F3B7479-9340-484D-BB18-6E851B5D9E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51934" y="2760215"/>
              <a:ext cx="3175" cy="2852869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99" name="Text Box 59">
              <a:extLst>
                <a:ext uri="{FF2B5EF4-FFF2-40B4-BE49-F238E27FC236}">
                  <a16:creationId xmlns:a16="http://schemas.microsoft.com/office/drawing/2014/main" id="{4E203931-6766-40DD-9390-3AC6F0A6C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4888" y="4565650"/>
              <a:ext cx="4572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i="1">
                  <a:solidFill>
                    <a:srgbClr val="CC00FF"/>
                  </a:solidFill>
                  <a:cs typeface="Arial Unicode MS" pitchFamily="34" charset="-122"/>
                  <a:sym typeface="Symbol" pitchFamily="18" charset="2"/>
                </a:rPr>
                <a:t></a:t>
              </a:r>
              <a:endParaRPr lang="en-US" altLang="zh-CN" sz="2800" b="1">
                <a:solidFill>
                  <a:srgbClr val="CC00FF"/>
                </a:solidFill>
                <a:cs typeface="Arial Unicode MS" pitchFamily="34" charset="-122"/>
                <a:sym typeface="Symbol" pitchFamily="18" charset="2"/>
              </a:endParaRPr>
            </a:p>
          </p:txBody>
        </p:sp>
      </p:grpSp>
      <p:grpSp>
        <p:nvGrpSpPr>
          <p:cNvPr id="100" name="组合 8">
            <a:extLst>
              <a:ext uri="{FF2B5EF4-FFF2-40B4-BE49-F238E27FC236}">
                <a16:creationId xmlns:a16="http://schemas.microsoft.com/office/drawing/2014/main" id="{916BB700-8EBC-4F4B-90AA-E4E561F994D5}"/>
              </a:ext>
            </a:extLst>
          </p:cNvPr>
          <p:cNvGrpSpPr/>
          <p:nvPr/>
        </p:nvGrpSpPr>
        <p:grpSpPr>
          <a:xfrm>
            <a:off x="514349" y="4450965"/>
            <a:ext cx="2470150" cy="1152525"/>
            <a:chOff x="611188" y="3860800"/>
            <a:chExt cx="2470150" cy="1152525"/>
          </a:xfrm>
        </p:grpSpPr>
        <p:sp>
          <p:nvSpPr>
            <p:cNvPr id="101" name="Text Box 30">
              <a:extLst>
                <a:ext uri="{FF2B5EF4-FFF2-40B4-BE49-F238E27FC236}">
                  <a16:creationId xmlns:a16="http://schemas.microsoft.com/office/drawing/2014/main" id="{63F54A75-D350-4784-A6C4-571BC0E8D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88" y="4149725"/>
              <a:ext cx="46037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O</a:t>
              </a:r>
            </a:p>
          </p:txBody>
        </p:sp>
        <p:sp>
          <p:nvSpPr>
            <p:cNvPr id="102" name="Rectangle 60">
              <a:extLst>
                <a:ext uri="{FF2B5EF4-FFF2-40B4-BE49-F238E27FC236}">
                  <a16:creationId xmlns:a16="http://schemas.microsoft.com/office/drawing/2014/main" id="{F7C98015-DD4D-4577-9C2B-7254D2EEC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913" y="4200525"/>
              <a:ext cx="381000" cy="381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03" name="Rectangle 61">
              <a:extLst>
                <a:ext uri="{FF2B5EF4-FFF2-40B4-BE49-F238E27FC236}">
                  <a16:creationId xmlns:a16="http://schemas.microsoft.com/office/drawing/2014/main" id="{D242FF0A-7DFF-44B3-99A9-A301D4EFA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975" y="3860800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</a:t>
              </a:r>
            </a:p>
          </p:txBody>
        </p:sp>
        <p:sp>
          <p:nvSpPr>
            <p:cNvPr id="104" name="Rectangle 62">
              <a:extLst>
                <a:ext uri="{FF2B5EF4-FFF2-40B4-BE49-F238E27FC236}">
                  <a16:creationId xmlns:a16="http://schemas.microsoft.com/office/drawing/2014/main" id="{E5C82B82-C956-4173-B4AC-11BFEC562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975" y="3860800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05" name="Rectangle 63">
              <a:extLst>
                <a:ext uri="{FF2B5EF4-FFF2-40B4-BE49-F238E27FC236}">
                  <a16:creationId xmlns:a16="http://schemas.microsoft.com/office/drawing/2014/main" id="{0364D0AE-F4A5-4A62-A297-3A10D8A7D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338" y="3860800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</a:t>
              </a:r>
            </a:p>
          </p:txBody>
        </p:sp>
        <p:sp>
          <p:nvSpPr>
            <p:cNvPr id="106" name="Text Box 66">
              <a:extLst>
                <a:ext uri="{FF2B5EF4-FFF2-40B4-BE49-F238E27FC236}">
                  <a16:creationId xmlns:a16="http://schemas.microsoft.com/office/drawing/2014/main" id="{8C674B5C-D607-4541-BD6B-976ED83497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888" y="4494213"/>
              <a:ext cx="500062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2s</a:t>
              </a: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Arial Unicode MS" pitchFamily="34" charset="-122"/>
              </a:endParaRPr>
            </a:p>
          </p:txBody>
        </p:sp>
        <p:sp>
          <p:nvSpPr>
            <p:cNvPr id="107" name="Text Box 67">
              <a:extLst>
                <a:ext uri="{FF2B5EF4-FFF2-40B4-BE49-F238E27FC236}">
                  <a16:creationId xmlns:a16="http://schemas.microsoft.com/office/drawing/2014/main" id="{2E3600E2-9312-4264-8A94-BBF9B61C8A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9488" y="4176713"/>
              <a:ext cx="53975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2p</a:t>
              </a: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Arial Unicode MS" pitchFamily="34" charset="-122"/>
              </a:endParaRPr>
            </a:p>
          </p:txBody>
        </p:sp>
      </p:grpSp>
      <p:grpSp>
        <p:nvGrpSpPr>
          <p:cNvPr id="108" name="组合 9">
            <a:extLst>
              <a:ext uri="{FF2B5EF4-FFF2-40B4-BE49-F238E27FC236}">
                <a16:creationId xmlns:a16="http://schemas.microsoft.com/office/drawing/2014/main" id="{EB276C33-ECBE-41E8-8207-D0DB7C1F70C5}"/>
              </a:ext>
            </a:extLst>
          </p:cNvPr>
          <p:cNvGrpSpPr/>
          <p:nvPr/>
        </p:nvGrpSpPr>
        <p:grpSpPr>
          <a:xfrm>
            <a:off x="3225635" y="4267239"/>
            <a:ext cx="2863850" cy="893763"/>
            <a:chOff x="217488" y="5013325"/>
            <a:chExt cx="2863850" cy="893763"/>
          </a:xfrm>
        </p:grpSpPr>
        <p:sp>
          <p:nvSpPr>
            <p:cNvPr id="109" name="Line 64">
              <a:extLst>
                <a:ext uri="{FF2B5EF4-FFF2-40B4-BE49-F238E27FC236}">
                  <a16:creationId xmlns:a16="http://schemas.microsoft.com/office/drawing/2014/main" id="{A68C3784-AEC0-42DA-BE19-0889FC2679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50" y="5589588"/>
              <a:ext cx="792163" cy="0"/>
            </a:xfrm>
            <a:prstGeom prst="line">
              <a:avLst/>
            </a:prstGeom>
            <a:noFill/>
            <a:ln w="57150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10" name="Text Box 65">
              <a:extLst>
                <a:ext uri="{FF2B5EF4-FFF2-40B4-BE49-F238E27FC236}">
                  <a16:creationId xmlns:a16="http://schemas.microsoft.com/office/drawing/2014/main" id="{DEBAD13E-E01A-404A-9CD9-A62EE3986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488" y="5013325"/>
              <a:ext cx="8985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激发</a:t>
              </a:r>
            </a:p>
          </p:txBody>
        </p:sp>
        <p:sp>
          <p:nvSpPr>
            <p:cNvPr id="111" name="Rectangle 68">
              <a:extLst>
                <a:ext uri="{FF2B5EF4-FFF2-40B4-BE49-F238E27FC236}">
                  <a16:creationId xmlns:a16="http://schemas.microsoft.com/office/drawing/2014/main" id="{9A506562-90F5-4E10-9E14-82ED563C6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913" y="5526088"/>
              <a:ext cx="381000" cy="381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12" name="Rectangle 69">
              <a:extLst>
                <a:ext uri="{FF2B5EF4-FFF2-40B4-BE49-F238E27FC236}">
                  <a16:creationId xmlns:a16="http://schemas.microsoft.com/office/drawing/2014/main" id="{4F0BAF79-7E1E-4875-8B38-AEF455A4F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975" y="5186363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13" name="Rectangle 70">
              <a:extLst>
                <a:ext uri="{FF2B5EF4-FFF2-40B4-BE49-F238E27FC236}">
                  <a16:creationId xmlns:a16="http://schemas.microsoft.com/office/drawing/2014/main" id="{3AE840F9-F065-4BDA-AD30-EA2EC0365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8975" y="5186363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14" name="Rectangle 71">
              <a:extLst>
                <a:ext uri="{FF2B5EF4-FFF2-40B4-BE49-F238E27FC236}">
                  <a16:creationId xmlns:a16="http://schemas.microsoft.com/office/drawing/2014/main" id="{E0555A1B-CA9C-4A95-B8B7-34F09EC55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0338" y="5186363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</p:grpSp>
      <p:grpSp>
        <p:nvGrpSpPr>
          <p:cNvPr id="115" name="组合 3">
            <a:extLst>
              <a:ext uri="{FF2B5EF4-FFF2-40B4-BE49-F238E27FC236}">
                <a16:creationId xmlns:a16="http://schemas.microsoft.com/office/drawing/2014/main" id="{C960D9C3-9688-4ABA-967E-E9676C9C6B8C}"/>
              </a:ext>
            </a:extLst>
          </p:cNvPr>
          <p:cNvGrpSpPr/>
          <p:nvPr/>
        </p:nvGrpSpPr>
        <p:grpSpPr>
          <a:xfrm>
            <a:off x="9221200" y="1724720"/>
            <a:ext cx="2162175" cy="900113"/>
            <a:chOff x="6513513" y="1989138"/>
            <a:chExt cx="2162175" cy="900113"/>
          </a:xfrm>
        </p:grpSpPr>
        <p:sp>
          <p:nvSpPr>
            <p:cNvPr id="116" name="Rectangle 73">
              <a:extLst>
                <a:ext uri="{FF2B5EF4-FFF2-40B4-BE49-F238E27FC236}">
                  <a16:creationId xmlns:a16="http://schemas.microsoft.com/office/drawing/2014/main" id="{D8B9D1A6-B1DE-4427-B68A-D77D3D48F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513" y="1989138"/>
              <a:ext cx="381000" cy="381000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117" name="Rectangle 74">
              <a:extLst>
                <a:ext uri="{FF2B5EF4-FFF2-40B4-BE49-F238E27FC236}">
                  <a16:creationId xmlns:a16="http://schemas.microsoft.com/office/drawing/2014/main" id="{E3A286C6-4D1B-4A01-9071-3BA072608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8013" y="1989138"/>
              <a:ext cx="381000" cy="381000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118" name="Rectangle 75">
              <a:extLst>
                <a:ext uri="{FF2B5EF4-FFF2-40B4-BE49-F238E27FC236}">
                  <a16:creationId xmlns:a16="http://schemas.microsoft.com/office/drawing/2014/main" id="{2A2BDBCD-D14A-45DA-B546-9FBA85CED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0" y="1989138"/>
              <a:ext cx="381000" cy="381000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119" name="Rectangle 76">
              <a:extLst>
                <a:ext uri="{FF2B5EF4-FFF2-40B4-BE49-F238E27FC236}">
                  <a16:creationId xmlns:a16="http://schemas.microsoft.com/office/drawing/2014/main" id="{058FE519-310E-4CC0-A48F-C32B5A1EE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1989138"/>
              <a:ext cx="381000" cy="381000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120" name="Rectangle 77">
              <a:extLst>
                <a:ext uri="{FF2B5EF4-FFF2-40B4-BE49-F238E27FC236}">
                  <a16:creationId xmlns:a16="http://schemas.microsoft.com/office/drawing/2014/main" id="{4C0843E9-7BF0-4C34-B873-D94F93D69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88" y="1989138"/>
              <a:ext cx="381000" cy="381000"/>
            </a:xfrm>
            <a:prstGeom prst="rect">
              <a:avLst/>
            </a:prstGeom>
            <a:noFill/>
            <a:ln w="38100">
              <a:solidFill>
                <a:sysClr val="windowText" lastClr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121" name="Text Box 78">
              <a:extLst>
                <a:ext uri="{FF2B5EF4-FFF2-40B4-BE49-F238E27FC236}">
                  <a16:creationId xmlns:a16="http://schemas.microsoft.com/office/drawing/2014/main" id="{D5EB7BAD-E635-46C7-AE27-007CA697E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0610" y="2370138"/>
              <a:ext cx="720725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3d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Arial Unicode MS" pitchFamily="34" charset="-122"/>
              </a:endParaRPr>
            </a:p>
          </p:txBody>
        </p:sp>
      </p:grpSp>
      <p:grpSp>
        <p:nvGrpSpPr>
          <p:cNvPr id="122" name="组合 5">
            <a:extLst>
              <a:ext uri="{FF2B5EF4-FFF2-40B4-BE49-F238E27FC236}">
                <a16:creationId xmlns:a16="http://schemas.microsoft.com/office/drawing/2014/main" id="{646022E6-2A45-4735-AA5A-D1EE6F251646}"/>
              </a:ext>
            </a:extLst>
          </p:cNvPr>
          <p:cNvGrpSpPr/>
          <p:nvPr/>
        </p:nvGrpSpPr>
        <p:grpSpPr>
          <a:xfrm>
            <a:off x="6647073" y="3593399"/>
            <a:ext cx="3404928" cy="3231356"/>
            <a:chOff x="3934085" y="3573463"/>
            <a:chExt cx="3404928" cy="3231356"/>
          </a:xfrm>
        </p:grpSpPr>
        <p:sp>
          <p:nvSpPr>
            <p:cNvPr id="123" name="Rectangle 31">
              <a:extLst>
                <a:ext uri="{FF2B5EF4-FFF2-40B4-BE49-F238E27FC236}">
                  <a16:creationId xmlns:a16="http://schemas.microsoft.com/office/drawing/2014/main" id="{C121A00F-AACD-47F5-8DBC-DEEEB2FBA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103" y="3789363"/>
              <a:ext cx="381000" cy="381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24" name="Rectangle 32">
              <a:extLst>
                <a:ext uri="{FF2B5EF4-FFF2-40B4-BE49-F238E27FC236}">
                  <a16:creationId xmlns:a16="http://schemas.microsoft.com/office/drawing/2014/main" id="{80531938-5581-4D3E-8EE4-7F8DC19DF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6788" y="3581400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125" name="Text Box 33">
              <a:extLst>
                <a:ext uri="{FF2B5EF4-FFF2-40B4-BE49-F238E27FC236}">
                  <a16:creationId xmlns:a16="http://schemas.microsoft.com/office/drawing/2014/main" id="{F82CE4E7-520A-4AA8-872F-11A5C35EC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4085" y="6285707"/>
              <a:ext cx="500062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2s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Arial Unicode MS" pitchFamily="34" charset="-122"/>
              </a:endParaRPr>
            </a:p>
          </p:txBody>
        </p:sp>
        <p:sp>
          <p:nvSpPr>
            <p:cNvPr id="126" name="Text Box 34">
              <a:extLst>
                <a:ext uri="{FF2B5EF4-FFF2-40B4-BE49-F238E27FC236}">
                  <a16:creationId xmlns:a16="http://schemas.microsoft.com/office/drawing/2014/main" id="{37EBD50C-71DF-471F-8F95-CC59B51DE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33064" y="6270738"/>
              <a:ext cx="576262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Arial Unicode MS" pitchFamily="34" charset="-122"/>
                </a:rPr>
                <a:t>2p</a:t>
              </a: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Arial Unicode MS" pitchFamily="34" charset="-122"/>
              </a:endParaRPr>
            </a:p>
          </p:txBody>
        </p:sp>
        <p:sp>
          <p:nvSpPr>
            <p:cNvPr id="127" name="Rectangle 35">
              <a:extLst>
                <a:ext uri="{FF2B5EF4-FFF2-40B4-BE49-F238E27FC236}">
                  <a16:creationId xmlns:a16="http://schemas.microsoft.com/office/drawing/2014/main" id="{E8277BF7-96E0-49C8-8ECB-37827477E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103" y="4478338"/>
              <a:ext cx="381000" cy="381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28" name="Rectangle 36">
              <a:extLst>
                <a:ext uri="{FF2B5EF4-FFF2-40B4-BE49-F238E27FC236}">
                  <a16:creationId xmlns:a16="http://schemas.microsoft.com/office/drawing/2014/main" id="{43C2BFE9-6432-455F-80E8-970E24F74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4613" y="4312357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129" name="Rectangle 37">
              <a:extLst>
                <a:ext uri="{FF2B5EF4-FFF2-40B4-BE49-F238E27FC236}">
                  <a16:creationId xmlns:a16="http://schemas.microsoft.com/office/drawing/2014/main" id="{E2FA8358-2FCA-487C-A129-6E1F3F1BD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103" y="5167313"/>
              <a:ext cx="381000" cy="381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30" name="Rectangle 38">
              <a:extLst>
                <a:ext uri="{FF2B5EF4-FFF2-40B4-BE49-F238E27FC236}">
                  <a16:creationId xmlns:a16="http://schemas.microsoft.com/office/drawing/2014/main" id="{DFBD1E87-FD3E-48F5-92DA-084FA68A8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5706" y="5004447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131" name="Rectangle 56">
              <a:extLst>
                <a:ext uri="{FF2B5EF4-FFF2-40B4-BE49-F238E27FC236}">
                  <a16:creationId xmlns:a16="http://schemas.microsoft.com/office/drawing/2014/main" id="{FB3600B9-BC55-4581-886F-2386A3639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1103" y="5856288"/>
              <a:ext cx="381000" cy="38100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32" name="Rectangle 57">
              <a:extLst>
                <a:ext uri="{FF2B5EF4-FFF2-40B4-BE49-F238E27FC236}">
                  <a16:creationId xmlns:a16="http://schemas.microsoft.com/office/drawing/2014/main" id="{B04BCBFB-3794-4A53-980A-5AE3DF47E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0165" y="5674959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endParaRPr>
            </a:p>
          </p:txBody>
        </p:sp>
        <p:sp>
          <p:nvSpPr>
            <p:cNvPr id="133" name="Rectangle 41">
              <a:extLst>
                <a:ext uri="{FF2B5EF4-FFF2-40B4-BE49-F238E27FC236}">
                  <a16:creationId xmlns:a16="http://schemas.microsoft.com/office/drawing/2014/main" id="{8490AFC4-B759-4A89-837B-14E8482EC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513" y="3581400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34" name="Rectangle 80">
              <a:extLst>
                <a:ext uri="{FF2B5EF4-FFF2-40B4-BE49-F238E27FC236}">
                  <a16:creationId xmlns:a16="http://schemas.microsoft.com/office/drawing/2014/main" id="{01D9503F-8080-42CD-9DF7-2729CC1E0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8013" y="3573463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35" name="Rectangle 81">
              <a:extLst>
                <a:ext uri="{FF2B5EF4-FFF2-40B4-BE49-F238E27FC236}">
                  <a16:creationId xmlns:a16="http://schemas.microsoft.com/office/drawing/2014/main" id="{D65FBBA5-8D97-4E83-BBB2-D60E9EDA7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513" y="4365625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36" name="Rectangle 82">
              <a:extLst>
                <a:ext uri="{FF2B5EF4-FFF2-40B4-BE49-F238E27FC236}">
                  <a16:creationId xmlns:a16="http://schemas.microsoft.com/office/drawing/2014/main" id="{89573318-37B1-4399-A59D-4B77AF5F0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8013" y="4365625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37" name="Rectangle 87">
              <a:extLst>
                <a:ext uri="{FF2B5EF4-FFF2-40B4-BE49-F238E27FC236}">
                  <a16:creationId xmlns:a16="http://schemas.microsoft.com/office/drawing/2014/main" id="{0E2A06CB-B0A5-4803-9FDE-57BB468AF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513" y="5021263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38" name="Rectangle 88">
              <a:extLst>
                <a:ext uri="{FF2B5EF4-FFF2-40B4-BE49-F238E27FC236}">
                  <a16:creationId xmlns:a16="http://schemas.microsoft.com/office/drawing/2014/main" id="{661F7413-0EB6-4825-8911-48F6F606F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8013" y="5013325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39" name="Rectangle 90">
              <a:extLst>
                <a:ext uri="{FF2B5EF4-FFF2-40B4-BE49-F238E27FC236}">
                  <a16:creationId xmlns:a16="http://schemas.microsoft.com/office/drawing/2014/main" id="{D007610C-585D-4BAF-AFFC-4D2B7FEB5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3513" y="5674959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  <p:sp>
          <p:nvSpPr>
            <p:cNvPr id="140" name="Rectangle 91">
              <a:extLst>
                <a:ext uri="{FF2B5EF4-FFF2-40B4-BE49-F238E27FC236}">
                  <a16:creationId xmlns:a16="http://schemas.microsoft.com/office/drawing/2014/main" id="{E2D50ADA-667D-4809-9EE1-98553807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8013" y="5674959"/>
              <a:ext cx="381000" cy="381000"/>
            </a:xfrm>
            <a:prstGeom prst="rect">
              <a:avLst/>
            </a:prstGeom>
            <a:solidFill>
              <a:srgbClr val="009900"/>
            </a:solidFill>
            <a:ln w="9525">
              <a:solidFill>
                <a:sysClr val="windowText" lastClr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rPr>
                <a:t></a:t>
              </a:r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FDAB421A-A8CF-46A3-AA82-90B90383541B}"/>
              </a:ext>
            </a:extLst>
          </p:cNvPr>
          <p:cNvGrpSpPr/>
          <p:nvPr/>
        </p:nvGrpSpPr>
        <p:grpSpPr>
          <a:xfrm>
            <a:off x="9168339" y="1673980"/>
            <a:ext cx="921810" cy="4583244"/>
            <a:chOff x="6425140" y="1982788"/>
            <a:chExt cx="921810" cy="4583244"/>
          </a:xfrm>
        </p:grpSpPr>
        <p:sp>
          <p:nvSpPr>
            <p:cNvPr id="142" name="Rectangle 51">
              <a:extLst>
                <a:ext uri="{FF2B5EF4-FFF2-40B4-BE49-F238E27FC236}">
                  <a16:creationId xmlns:a16="http://schemas.microsoft.com/office/drawing/2014/main" id="{6F2DAC8A-7DE4-466B-9980-D24FD6D62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5140" y="1989138"/>
              <a:ext cx="464514" cy="4576894"/>
            </a:xfrm>
            <a:prstGeom prst="rect">
              <a:avLst/>
            </a:prstGeom>
            <a:solidFill>
              <a:srgbClr val="FF99FF">
                <a:alpha val="59999"/>
              </a:srgbClr>
            </a:solidFill>
            <a:ln w="12700">
              <a:solidFill>
                <a:srgbClr val="FF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43" name="Rectangle 92">
              <a:extLst>
                <a:ext uri="{FF2B5EF4-FFF2-40B4-BE49-F238E27FC236}">
                  <a16:creationId xmlns:a16="http://schemas.microsoft.com/office/drawing/2014/main" id="{B6722347-C717-47D0-9445-2969C01B5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7802" y="1982788"/>
              <a:ext cx="419148" cy="4583244"/>
            </a:xfrm>
            <a:prstGeom prst="rect">
              <a:avLst/>
            </a:prstGeom>
            <a:solidFill>
              <a:srgbClr val="FFFF99">
                <a:alpha val="59999"/>
              </a:srgbClr>
            </a:solidFill>
            <a:ln w="12700">
              <a:solidFill>
                <a:srgbClr val="FF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Rectangle 93">
                <a:extLst>
                  <a:ext uri="{FF2B5EF4-FFF2-40B4-BE49-F238E27FC236}">
                    <a16:creationId xmlns:a16="http://schemas.microsoft.com/office/drawing/2014/main" id="{2CF8C402-6FA0-4CF1-957E-85ADB86E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82669" y="628171"/>
                <a:ext cx="1627818" cy="56162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xtLst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800" b="1" dirty="0">
                    <a:solidFill>
                      <a:prstClr val="black"/>
                    </a:solidFill>
                    <a:latin typeface="Times New Roman" pitchFamily="18" charset="0"/>
                    <a:ea typeface="Arial Unicode MS" pitchFamily="34" charset="-122"/>
                    <a:cs typeface="Arial Unicode MS" pitchFamily="34" charset="-122"/>
                    <a:sym typeface="Symbol" pitchFamily="18" charset="2"/>
                  </a:rPr>
                  <a:t>4</a:t>
                </a:r>
                <a:r>
                  <a:rPr lang="zh-CN" altLang="en-US" sz="2800" b="1" dirty="0">
                    <a:solidFill>
                      <a:prstClr val="black"/>
                    </a:solidFill>
                    <a:latin typeface="Times New Roman" pitchFamily="18" charset="0"/>
                    <a:ea typeface="Arial Unicode MS" pitchFamily="34" charset="-122"/>
                    <a:cs typeface="Arial Unicode MS" pitchFamily="34" charset="-122"/>
                    <a:sym typeface="Symbol" pitchFamily="18" charset="2"/>
                  </a:rPr>
                  <a:t>＋</a:t>
                </a:r>
                <a:r>
                  <a:rPr lang="en-US" altLang="zh-CN" sz="2800" b="1" dirty="0">
                    <a:solidFill>
                      <a:prstClr val="black"/>
                    </a:solidFill>
                    <a:latin typeface="Times New Roman" pitchFamily="18" charset="0"/>
                    <a:ea typeface="Arial Unicode MS" pitchFamily="34" charset="-122"/>
                    <a:cs typeface="Arial Unicode MS" pitchFamily="34" charset="-122"/>
                    <a:sym typeface="Symbol" pitchFamily="18" charset="2"/>
                  </a:rPr>
                  <a:t>2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SupPr>
                      <m:e>
                        <m:r>
                          <a:rPr lang="zh-CN" altLang="en-US" sz="2800" i="1">
                            <a:latin typeface="Cambria Math"/>
                            <a:cs typeface="Times New Roman" pitchFamily="18" charset="0"/>
                            <a:sym typeface="Symbol"/>
                          </a:rPr>
                          <m:t>𝝅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𝟓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𝟖</m:t>
                        </m:r>
                      </m:sup>
                    </m:sSubSup>
                  </m:oMath>
                </a14:m>
                <a:endParaRPr lang="en-US" altLang="zh-CN" sz="2800" b="1" baseline="30000" dirty="0">
                  <a:solidFill>
                    <a:prstClr val="black"/>
                  </a:solidFill>
                  <a:latin typeface="Tahoma" pitchFamily="34" charset="0"/>
                  <a:ea typeface="Arial Unicode MS" pitchFamily="34" charset="-122"/>
                  <a:cs typeface="Arial Unicode MS" pitchFamily="34" charset="-122"/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144" name="Rectangle 93">
                <a:extLst>
                  <a:ext uri="{FF2B5EF4-FFF2-40B4-BE49-F238E27FC236}">
                    <a16:creationId xmlns:a16="http://schemas.microsoft.com/office/drawing/2014/main" id="{2CF8C402-6FA0-4CF1-957E-85ADB86EF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82669" y="628171"/>
                <a:ext cx="1627818" cy="561629"/>
              </a:xfrm>
              <a:prstGeom prst="rect">
                <a:avLst/>
              </a:prstGeom>
              <a:blipFill>
                <a:blip r:embed="rId2"/>
                <a:stretch>
                  <a:fillRect l="-7865" t="-6522" b="-28261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Rectangle 5">
            <a:extLst>
              <a:ext uri="{FF2B5EF4-FFF2-40B4-BE49-F238E27FC236}">
                <a16:creationId xmlns:a16="http://schemas.microsoft.com/office/drawing/2014/main" id="{1FA2DB80-855F-4C13-AF33-972F03A47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217" y="155925"/>
            <a:ext cx="42611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</a:t>
            </a:r>
            <a:r>
              <a:rPr lang="en-US" altLang="zh-CN" sz="28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Cl</a:t>
            </a:r>
            <a:r>
              <a:rPr lang="en-US" altLang="zh-CN" sz="28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O</a:t>
            </a:r>
            <a:r>
              <a:rPr lang="en-US" altLang="zh-CN" sz="2800" b="1" baseline="-25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en-US" altLang="zh-CN" sz="2800" b="1" baseline="30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-</a:t>
            </a:r>
            <a:r>
              <a:rPr lang="en-US" altLang="zh-CN" sz="28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; SO</a:t>
            </a:r>
            <a:r>
              <a:rPr lang="en-US" altLang="zh-CN" sz="2800" b="1" baseline="-25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en-US" altLang="zh-CN" sz="2800" b="1" baseline="30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2-</a:t>
            </a:r>
            <a:r>
              <a:rPr lang="en-US" altLang="zh-CN" sz="28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; PO</a:t>
            </a:r>
            <a:r>
              <a:rPr lang="en-US" altLang="zh-CN" sz="2800" b="1" baseline="-25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en-US" altLang="zh-CN" sz="2800" b="1" baseline="30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3-</a:t>
            </a:r>
            <a:r>
              <a:rPr lang="en-US" altLang="zh-CN" sz="28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; SiO</a:t>
            </a:r>
            <a:r>
              <a:rPr lang="en-US" altLang="zh-CN" sz="2800" b="1" baseline="-25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en-US" altLang="zh-CN" sz="2800" b="1" baseline="30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4-</a:t>
            </a:r>
            <a:endParaRPr lang="en-US" altLang="zh-CN" sz="2800" b="1" baseline="30000" dirty="0">
              <a:solidFill>
                <a:srgbClr val="000066">
                  <a:lumMod val="60000"/>
                  <a:lumOff val="40000"/>
                </a:srgbClr>
              </a:solidFill>
              <a:latin typeface="Times New Roman" pitchFamily="18" charset="0"/>
              <a:ea typeface="Arial Unicode MS" pitchFamily="34" charset="-122"/>
              <a:cs typeface="Arial Unicode MS" pitchFamily="34" charset="-122"/>
              <a:sym typeface="Symbol" pitchFamily="18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194C7F39-D415-470C-85D0-979F2812B082}"/>
                  </a:ext>
                </a:extLst>
              </p:cNvPr>
              <p:cNvSpPr/>
              <p:nvPr/>
            </p:nvSpPr>
            <p:spPr>
              <a:xfrm>
                <a:off x="10439860" y="4097811"/>
                <a:ext cx="785215" cy="80092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</m:ctrlPr>
                      </m:sSubSupPr>
                      <m:e>
                        <m:r>
                          <a:rPr lang="zh-CN" altLang="en-US" sz="3200" i="1" smtClean="0">
                            <a:latin typeface="Cambria Math"/>
                            <a:cs typeface="Times New Roman" pitchFamily="18" charset="0"/>
                            <a:sym typeface="Symbol"/>
                          </a:rPr>
                          <m:t>𝝅</m:t>
                        </m:r>
                      </m:e>
                      <m:sub>
                        <m:r>
                          <a:rPr lang="en-US" altLang="zh-CN" sz="3200" b="1" i="1" smtClean="0"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𝟓</m:t>
                        </m:r>
                      </m:sub>
                      <m:sup>
                        <m:r>
                          <a:rPr lang="en-US" altLang="zh-CN" sz="3200" b="1" i="1" smtClean="0">
                            <a:latin typeface="Cambria Math" panose="02040503050406030204" pitchFamily="18" charset="0"/>
                            <a:cs typeface="Times New Roman" pitchFamily="18" charset="0"/>
                            <a:sym typeface="Symbol"/>
                          </a:rPr>
                          <m:t>𝟖</m:t>
                        </m:r>
                      </m:sup>
                    </m:sSubSup>
                  </m:oMath>
                </a14:m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itchFamily="18" charset="0"/>
                  </a:rPr>
                  <a:t> 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194C7F39-D415-470C-85D0-979F2812B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860" y="4097811"/>
                <a:ext cx="785215" cy="800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9" name="图片 148">
            <a:extLst>
              <a:ext uri="{FF2B5EF4-FFF2-40B4-BE49-F238E27FC236}">
                <a16:creationId xmlns:a16="http://schemas.microsoft.com/office/drawing/2014/main" id="{D4C13BFF-E981-401A-80DB-77D7D827A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666" y="555018"/>
            <a:ext cx="3997299" cy="6834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933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44" grpId="0" animBg="1"/>
      <p:bldP spid="14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04F7C6C-0941-42F8-A489-1E9CAD76F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954987"/>
              </p:ext>
            </p:extLst>
          </p:nvPr>
        </p:nvGraphicFramePr>
        <p:xfrm>
          <a:off x="395536" y="116632"/>
          <a:ext cx="4248472" cy="2743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2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363">
                <a:tc>
                  <a:txBody>
                    <a:bodyPr/>
                    <a:lstStyle/>
                    <a:p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</a:rPr>
                        <a:t>LP</a:t>
                      </a:r>
                      <a:endParaRPr lang="en-US" altLang="zh-CN" sz="2400" b="1" kern="100" dirty="0">
                        <a:effectLst/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dirty="0"/>
                        <a:t>BP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dirty="0"/>
                        <a:t>VP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PF</a:t>
                      </a:r>
                      <a:r>
                        <a:rPr lang="en-US" sz="2400" b="1" kern="100" baseline="-25000" dirty="0">
                          <a:effectLst/>
                        </a:rPr>
                        <a:t>5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5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5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SF</a:t>
                      </a:r>
                      <a:r>
                        <a:rPr lang="en-US" sz="2400" b="1" kern="100" baseline="-25000" dirty="0">
                          <a:effectLst/>
                        </a:rPr>
                        <a:t>4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4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5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ClF</a:t>
                      </a:r>
                      <a:r>
                        <a:rPr lang="en-US" sz="2400" b="1" kern="100" baseline="-25000" dirty="0">
                          <a:effectLst/>
                        </a:rPr>
                        <a:t>3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2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3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5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XeF</a:t>
                      </a:r>
                      <a:r>
                        <a:rPr lang="en-US" sz="2400" b="1" kern="100" baseline="-25000" dirty="0">
                          <a:effectLst/>
                        </a:rPr>
                        <a:t>2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3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2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5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I</a:t>
                      </a:r>
                      <a:r>
                        <a:rPr lang="en-US" sz="2400" b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</a:t>
                      </a:r>
                      <a:r>
                        <a:rPr lang="en-US" sz="2400" b="1" kern="1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-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3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2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5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711971DF-69CB-4BB9-9641-28C68B1D9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266847"/>
              </p:ext>
            </p:extLst>
          </p:nvPr>
        </p:nvGraphicFramePr>
        <p:xfrm>
          <a:off x="8554391" y="116632"/>
          <a:ext cx="3177792" cy="2573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8" name="Image" r:id="rId3" imgW="2539683" imgH="2057143" progId="">
                  <p:embed/>
                </p:oleObj>
              </mc:Choice>
              <mc:Fallback>
                <p:oleObj name="Image" r:id="rId3" imgW="2539683" imgH="2057143" progId="">
                  <p:embed/>
                  <p:pic>
                    <p:nvPicPr>
                      <p:cNvPr id="3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4391" y="116632"/>
                        <a:ext cx="3177792" cy="2573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9386CD79-2907-4086-BD5B-0D0518222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61716"/>
              </p:ext>
            </p:extLst>
          </p:nvPr>
        </p:nvGraphicFramePr>
        <p:xfrm>
          <a:off x="3810618" y="2859832"/>
          <a:ext cx="5112568" cy="3986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Image" r:id="rId5" imgW="5130159" imgH="4000000" progId="">
                  <p:embed/>
                </p:oleObj>
              </mc:Choice>
              <mc:Fallback>
                <p:oleObj name="Image" r:id="rId5" imgW="5130159" imgH="4000000" progId="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618" y="2859832"/>
                        <a:ext cx="5112568" cy="39865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6">
            <a:extLst>
              <a:ext uri="{FF2B5EF4-FFF2-40B4-BE49-F238E27FC236}">
                <a16:creationId xmlns:a16="http://schemas.microsoft.com/office/drawing/2014/main" id="{87BE56EF-A206-4687-A7DD-B00106984B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3" y="1111351"/>
            <a:ext cx="3241593" cy="954107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5</a:t>
            </a:r>
            <a:r>
              <a:rPr lang="zh-CN" altLang="en-US" sz="2800" b="1" dirty="0">
                <a:solidFill>
                  <a:prstClr val="white"/>
                </a:solidFill>
              </a:rPr>
              <a:t>对价电子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三角双锥</a:t>
            </a:r>
            <a:r>
              <a:rPr lang="en-US" altLang="zh-CN" sz="2800" b="1" dirty="0">
                <a:solidFill>
                  <a:prstClr val="white"/>
                </a:solidFill>
              </a:rPr>
              <a:t>-sp</a:t>
            </a:r>
            <a:r>
              <a:rPr lang="en-US" altLang="zh-CN" sz="2800" b="1" baseline="30000" dirty="0">
                <a:solidFill>
                  <a:prstClr val="white"/>
                </a:solidFill>
              </a:rPr>
              <a:t>3</a:t>
            </a:r>
            <a:r>
              <a:rPr lang="en-US" altLang="zh-CN" sz="2800" b="1" dirty="0">
                <a:solidFill>
                  <a:prstClr val="white"/>
                </a:solidFill>
              </a:rPr>
              <a:t>d</a:t>
            </a:r>
            <a:r>
              <a:rPr lang="zh-CN" altLang="en-US" sz="2800" b="1" dirty="0">
                <a:solidFill>
                  <a:prstClr val="white"/>
                </a:solidFill>
              </a:rPr>
              <a:t>杂化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4A15674E-11B3-4CC9-A1ED-014F17A9E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577" y="3516369"/>
            <a:ext cx="1627369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三角双锥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B63D0B64-A47E-4119-97A3-AB282598C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8767" y="3539163"/>
            <a:ext cx="764953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T</a:t>
            </a:r>
            <a:r>
              <a:rPr lang="zh-CN" altLang="en-US" sz="2800" b="1" dirty="0">
                <a:solidFill>
                  <a:prstClr val="white"/>
                </a:solidFill>
              </a:rPr>
              <a:t>型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0B32F66B-DD3C-4FFB-9846-80E745822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3240" y="5380501"/>
            <a:ext cx="1988045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变形四面体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EADBC507-BDD8-4173-AD36-D7D27BC91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8219" y="5372848"/>
            <a:ext cx="1266693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直线型</a:t>
            </a:r>
          </a:p>
        </p:txBody>
      </p:sp>
    </p:spTree>
    <p:extLst>
      <p:ext uri="{BB962C8B-B14F-4D97-AF65-F5344CB8AC3E}">
        <p14:creationId xmlns:p14="http://schemas.microsoft.com/office/powerpoint/2010/main" val="425100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46">
            <a:extLst>
              <a:ext uri="{FF2B5EF4-FFF2-40B4-BE49-F238E27FC236}">
                <a16:creationId xmlns:a16="http://schemas.microsoft.com/office/drawing/2014/main" id="{7E5B2E08-3A33-4AD2-93B1-9228FEB91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958157"/>
              </p:ext>
            </p:extLst>
          </p:nvPr>
        </p:nvGraphicFramePr>
        <p:xfrm>
          <a:off x="1857684" y="1176384"/>
          <a:ext cx="8232775" cy="5164489"/>
        </p:xfrm>
        <a:graphic>
          <a:graphicData uri="http://schemas.openxmlformats.org/drawingml/2006/table">
            <a:tbl>
              <a:tblPr/>
              <a:tblGrid>
                <a:gridCol w="2058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8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5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0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2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孤对－孤对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1    180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1     90 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1   120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2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孤对－键对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6     90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3     90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2    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120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1     180 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4    90 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  <a:endParaRPr kumimoji="0" lang="en-US" altLang="zh-CN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2   120 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0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键对－键对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3    120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2     90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1     120 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2    90 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1   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</a:rPr>
                        <a:t>180</a:t>
                      </a:r>
                      <a:r>
                        <a:rPr kumimoji="0" lang="en-US" altLang="zh-CN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sym typeface="Symbol" pitchFamily="18" charset="2"/>
                        </a:rPr>
                        <a:t>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B91DC23B-FC95-4588-8117-DB5C34CF18AD}"/>
              </a:ext>
            </a:extLst>
          </p:cNvPr>
          <p:cNvSpPr txBox="1">
            <a:spLocks noChangeArrowheads="1"/>
          </p:cNvSpPr>
          <p:nvPr/>
        </p:nvSpPr>
        <p:spPr>
          <a:xfrm>
            <a:off x="3854408" y="383949"/>
            <a:ext cx="4783574" cy="5762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zh-CN" sz="3600"/>
              <a:t>AX</a:t>
            </a:r>
            <a:r>
              <a:rPr lang="en-US" altLang="zh-CN" sz="3600" baseline="-25000"/>
              <a:t>3</a:t>
            </a:r>
            <a:r>
              <a:rPr lang="en-US" altLang="zh-CN" sz="3600"/>
              <a:t>E</a:t>
            </a:r>
            <a:r>
              <a:rPr lang="en-US" altLang="zh-CN" sz="3600" baseline="-25000"/>
              <a:t>2 </a:t>
            </a:r>
            <a:r>
              <a:rPr lang="zh-CN" altLang="en-US" sz="3600" b="1"/>
              <a:t>键型键角分析</a:t>
            </a:r>
            <a:endParaRPr lang="zh-CN" altLang="en-US" sz="3600" b="1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777F0F1-B9CE-43F7-8940-A77434A506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843772"/>
              </p:ext>
            </p:extLst>
          </p:nvPr>
        </p:nvGraphicFramePr>
        <p:xfrm>
          <a:off x="8193397" y="1320053"/>
          <a:ext cx="13716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Image" r:id="rId3" imgW="1371429" imgH="1523272" progId="">
                  <p:embed/>
                </p:oleObj>
              </mc:Choice>
              <mc:Fallback>
                <p:oleObj name="Image" r:id="rId3" imgW="1371429" imgH="1523272" progId="">
                  <p:embed/>
                  <p:pic>
                    <p:nvPicPr>
                      <p:cNvPr id="3379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3397" y="1320053"/>
                        <a:ext cx="1371600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>
            <a:extLst>
              <a:ext uri="{FF2B5EF4-FFF2-40B4-BE49-F238E27FC236}">
                <a16:creationId xmlns:a16="http://schemas.microsoft.com/office/drawing/2014/main" id="{EA04BB67-5751-43DE-AE38-3FE22030A0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361106"/>
              </p:ext>
            </p:extLst>
          </p:nvPr>
        </p:nvGraphicFramePr>
        <p:xfrm>
          <a:off x="4234643" y="1464069"/>
          <a:ext cx="11684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" name="Image" r:id="rId5" imgW="1168254" imgH="1332863" progId="">
                  <p:embed/>
                </p:oleObj>
              </mc:Choice>
              <mc:Fallback>
                <p:oleObj name="Image" r:id="rId5" imgW="1168254" imgH="1332863" progId="">
                  <p:embed/>
                  <p:pic>
                    <p:nvPicPr>
                      <p:cNvPr id="33795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4643" y="1464069"/>
                        <a:ext cx="116840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">
            <a:extLst>
              <a:ext uri="{FF2B5EF4-FFF2-40B4-BE49-F238E27FC236}">
                <a16:creationId xmlns:a16="http://schemas.microsoft.com/office/drawing/2014/main" id="{8334A588-28FF-42B9-B1B7-D8082A4E3D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1796637"/>
              </p:ext>
            </p:extLst>
          </p:nvPr>
        </p:nvGraphicFramePr>
        <p:xfrm>
          <a:off x="6523347" y="1464069"/>
          <a:ext cx="11684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Image" r:id="rId7" imgW="1168254" imgH="1371429" progId="">
                  <p:embed/>
                </p:oleObj>
              </mc:Choice>
              <mc:Fallback>
                <p:oleObj name="Image" r:id="rId7" imgW="1168254" imgH="1371429" progId="">
                  <p:embed/>
                  <p:pic>
                    <p:nvPicPr>
                      <p:cNvPr id="3379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3347" y="1464069"/>
                        <a:ext cx="1168400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3884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FF13B378-26DD-494A-9C21-44E506BAF9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57168"/>
              </p:ext>
            </p:extLst>
          </p:nvPr>
        </p:nvGraphicFramePr>
        <p:xfrm>
          <a:off x="914400" y="546756"/>
          <a:ext cx="9144000" cy="396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6" name="Image" r:id="rId3" imgW="7466667" imgH="3238095" progId="">
                  <p:embed/>
                </p:oleObj>
              </mc:Choice>
              <mc:Fallback>
                <p:oleObj name="Image" r:id="rId3" imgW="7466667" imgH="3238095" progId="">
                  <p:embed/>
                  <p:pic>
                    <p:nvPicPr>
                      <p:cNvPr id="24578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46756"/>
                        <a:ext cx="9144000" cy="3965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3">
            <a:extLst>
              <a:ext uri="{FF2B5EF4-FFF2-40B4-BE49-F238E27FC236}">
                <a16:creationId xmlns:a16="http://schemas.microsoft.com/office/drawing/2014/main" id="{70C2AC61-5385-48AD-8937-00CD73E33C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282062"/>
              </p:ext>
            </p:extLst>
          </p:nvPr>
        </p:nvGraphicFramePr>
        <p:xfrm>
          <a:off x="8511721" y="2163018"/>
          <a:ext cx="2061584" cy="253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7" name="Image" r:id="rId5" imgW="2615873" imgH="3212698" progId="">
                  <p:embed/>
                </p:oleObj>
              </mc:Choice>
              <mc:Fallback>
                <p:oleObj name="Image" r:id="rId5" imgW="2615873" imgH="3212698" progId="">
                  <p:embed/>
                  <p:pic>
                    <p:nvPicPr>
                      <p:cNvPr id="24579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1721" y="2163018"/>
                        <a:ext cx="2061584" cy="253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>
            <a:extLst>
              <a:ext uri="{FF2B5EF4-FFF2-40B4-BE49-F238E27FC236}">
                <a16:creationId xmlns:a16="http://schemas.microsoft.com/office/drawing/2014/main" id="{CE9E3123-E7CC-4B40-A64E-BB1A8396E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3659" y="4787497"/>
            <a:ext cx="5910263" cy="152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8119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分子</a:t>
            </a:r>
            <a:r>
              <a:rPr lang="zh-CN" altLang="en-US" sz="2800" b="1" dirty="0">
                <a:solidFill>
                  <a:srgbClr val="990000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几何构型</a:t>
            </a:r>
            <a:r>
              <a:rPr lang="en-US" altLang="zh-CN" sz="28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:    </a:t>
            </a:r>
            <a:r>
              <a:rPr lang="zh-CN" altLang="en-US" sz="2800" b="1" dirty="0">
                <a:solidFill>
                  <a:srgbClr val="990000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三角双锥体</a:t>
            </a:r>
            <a:r>
              <a:rPr lang="zh-CN" altLang="en-US" sz="28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800" b="1" dirty="0" err="1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tbp</a:t>
            </a:r>
            <a:r>
              <a:rPr lang="zh-CN" altLang="en-US" sz="28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）</a:t>
            </a:r>
            <a:endParaRPr lang="zh-CN" altLang="en-US" sz="2800" b="1" dirty="0">
              <a:solidFill>
                <a:srgbClr val="FF8119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  <a:p>
            <a:pPr marL="342900" indent="-342900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8119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价电子</a:t>
            </a:r>
            <a:r>
              <a:rPr lang="zh-CN" altLang="en-US" sz="2800" b="1" dirty="0">
                <a:solidFill>
                  <a:srgbClr val="990000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几何构型</a:t>
            </a:r>
            <a:r>
              <a:rPr lang="en-US" altLang="zh-CN" sz="28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: </a:t>
            </a:r>
            <a:r>
              <a:rPr lang="zh-CN" altLang="en-US" sz="2800" b="1" dirty="0">
                <a:solidFill>
                  <a:srgbClr val="990000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三角双锥体</a:t>
            </a:r>
            <a:r>
              <a:rPr lang="zh-CN" altLang="en-US" sz="28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（</a:t>
            </a:r>
            <a:r>
              <a:rPr lang="en-US" altLang="zh-CN" sz="2800" b="1" dirty="0" err="1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tbp</a:t>
            </a:r>
            <a:r>
              <a:rPr lang="zh-CN" altLang="en-US" sz="28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7487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A0E309C-0398-4DEE-98D5-9FB907328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234823"/>
              </p:ext>
            </p:extLst>
          </p:nvPr>
        </p:nvGraphicFramePr>
        <p:xfrm>
          <a:off x="428005" y="345232"/>
          <a:ext cx="3888432" cy="22860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447">
                <a:tc>
                  <a:txBody>
                    <a:bodyPr/>
                    <a:lstStyle/>
                    <a:p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kern="100" dirty="0">
                          <a:effectLst/>
                        </a:rPr>
                        <a:t>LP</a:t>
                      </a:r>
                      <a:endParaRPr lang="en-US" altLang="zh-CN" sz="2400" b="1" kern="100" dirty="0">
                        <a:effectLst/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dirty="0"/>
                        <a:t>BP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b="1" dirty="0"/>
                        <a:t>VP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SF</a:t>
                      </a:r>
                      <a:r>
                        <a:rPr lang="en-US" sz="2400" b="1" kern="100" baseline="-25000" dirty="0">
                          <a:effectLst/>
                        </a:rPr>
                        <a:t>6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6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6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SiF</a:t>
                      </a:r>
                      <a:r>
                        <a:rPr lang="en-US" sz="2400" b="1" kern="100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6</a:t>
                      </a:r>
                      <a:r>
                        <a:rPr lang="en-US" sz="2400" b="1" kern="1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2-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6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6</a:t>
                      </a:r>
                      <a:endParaRPr lang="zh-CN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XeOF</a:t>
                      </a:r>
                      <a:r>
                        <a:rPr lang="en-US" sz="2400" b="1" kern="100" baseline="-25000" dirty="0">
                          <a:effectLst/>
                        </a:rPr>
                        <a:t>4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1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5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6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24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</a:rPr>
                        <a:t>XeF</a:t>
                      </a:r>
                      <a:r>
                        <a:rPr lang="en-US" sz="2400" b="1" kern="100" baseline="-25000" dirty="0">
                          <a:effectLst/>
                        </a:rPr>
                        <a:t>4</a:t>
                      </a:r>
                      <a:endParaRPr lang="zh-CN" sz="2400" b="1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2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4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6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 Box 4">
            <a:extLst>
              <a:ext uri="{FF2B5EF4-FFF2-40B4-BE49-F238E27FC236}">
                <a16:creationId xmlns:a16="http://schemas.microsoft.com/office/drawing/2014/main" id="{967FE554-34B3-4F02-A67A-E06AECCE1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7682" y="804612"/>
            <a:ext cx="3078087" cy="1384995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6</a:t>
            </a:r>
            <a:r>
              <a:rPr lang="zh-CN" altLang="en-US" sz="2800" b="1" dirty="0">
                <a:solidFill>
                  <a:prstClr val="white"/>
                </a:solidFill>
              </a:rPr>
              <a:t>对价电子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zh-CN" sz="2800" b="1" dirty="0">
                <a:solidFill>
                  <a:prstClr val="white"/>
                </a:solidFill>
              </a:rPr>
              <a:t>八面体</a:t>
            </a:r>
            <a:endParaRPr lang="en-US" altLang="zh-CN" sz="2800" b="1" dirty="0">
              <a:solidFill>
                <a:prstClr val="white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d</a:t>
            </a:r>
            <a:r>
              <a:rPr lang="en-US" altLang="zh-CN" sz="2800" b="1" baseline="30000" dirty="0">
                <a:solidFill>
                  <a:prstClr val="white"/>
                </a:solidFill>
              </a:rPr>
              <a:t>2</a:t>
            </a:r>
            <a:r>
              <a:rPr lang="en-US" altLang="zh-CN" sz="2800" b="1" dirty="0">
                <a:solidFill>
                  <a:prstClr val="white"/>
                </a:solidFill>
              </a:rPr>
              <a:t>sp</a:t>
            </a:r>
            <a:r>
              <a:rPr lang="en-US" altLang="zh-CN" sz="2800" b="1" baseline="30000" dirty="0">
                <a:solidFill>
                  <a:prstClr val="white"/>
                </a:solidFill>
              </a:rPr>
              <a:t>3</a:t>
            </a:r>
            <a:r>
              <a:rPr lang="zh-CN" altLang="en-US" sz="2800" b="1" dirty="0">
                <a:solidFill>
                  <a:prstClr val="white"/>
                </a:solidFill>
              </a:rPr>
              <a:t>或</a:t>
            </a:r>
            <a:r>
              <a:rPr lang="en-US" altLang="zh-CN" sz="2800" b="1" dirty="0">
                <a:solidFill>
                  <a:prstClr val="white"/>
                </a:solidFill>
              </a:rPr>
              <a:t>sp</a:t>
            </a:r>
            <a:r>
              <a:rPr lang="en-US" altLang="zh-CN" sz="2800" b="1" baseline="30000" dirty="0">
                <a:solidFill>
                  <a:prstClr val="white"/>
                </a:solidFill>
              </a:rPr>
              <a:t>3</a:t>
            </a:r>
            <a:r>
              <a:rPr lang="en-US" altLang="zh-CN" sz="2800" b="1" dirty="0">
                <a:solidFill>
                  <a:prstClr val="white"/>
                </a:solidFill>
              </a:rPr>
              <a:t>d</a:t>
            </a:r>
            <a:r>
              <a:rPr lang="en-US" altLang="zh-CN" sz="2800" b="1" baseline="30000" dirty="0">
                <a:solidFill>
                  <a:prstClr val="white"/>
                </a:solidFill>
              </a:rPr>
              <a:t>2</a:t>
            </a:r>
            <a:r>
              <a:rPr lang="zh-CN" altLang="en-US" sz="2800" b="1" dirty="0">
                <a:solidFill>
                  <a:prstClr val="white"/>
                </a:solidFill>
              </a:rPr>
              <a:t>杂化</a:t>
            </a: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8AA36484-F21C-4544-9EBF-8A47B99D4A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700236"/>
              </p:ext>
            </p:extLst>
          </p:nvPr>
        </p:nvGraphicFramePr>
        <p:xfrm>
          <a:off x="1498012" y="4093444"/>
          <a:ext cx="2835302" cy="23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7" name="Image" r:id="rId3" imgW="1828571" imgH="1485190" progId="">
                  <p:embed/>
                </p:oleObj>
              </mc:Choice>
              <mc:Fallback>
                <p:oleObj name="Image" r:id="rId3" imgW="1828571" imgH="1485190" progId="">
                  <p:embed/>
                  <p:pic>
                    <p:nvPicPr>
                      <p:cNvPr id="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012" y="4093444"/>
                        <a:ext cx="2835302" cy="230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590E2D31-661B-486E-A3A7-36F41A5F3D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761765"/>
              </p:ext>
            </p:extLst>
          </p:nvPr>
        </p:nvGraphicFramePr>
        <p:xfrm>
          <a:off x="4577483" y="4093444"/>
          <a:ext cx="2835392" cy="23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8" name="Image" r:id="rId5" imgW="1828571" imgH="1485190" progId="">
                  <p:embed/>
                </p:oleObj>
              </mc:Choice>
              <mc:Fallback>
                <p:oleObj name="Image" r:id="rId5" imgW="1828571" imgH="1485190" progId="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7483" y="4093444"/>
                        <a:ext cx="2835392" cy="230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43E7FB8C-F020-43A9-84DA-D5A28AB692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102534"/>
              </p:ext>
            </p:extLst>
          </p:nvPr>
        </p:nvGraphicFramePr>
        <p:xfrm>
          <a:off x="7529806" y="4093444"/>
          <a:ext cx="2835503" cy="230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9" name="Image" r:id="rId7" imgW="1828571" imgH="1485190" progId="">
                  <p:embed/>
                </p:oleObj>
              </mc:Choice>
              <mc:Fallback>
                <p:oleObj name="Image" r:id="rId7" imgW="1828571" imgH="1485190" progId="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9806" y="4093444"/>
                        <a:ext cx="2835503" cy="230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组合 15">
            <a:extLst>
              <a:ext uri="{FF2B5EF4-FFF2-40B4-BE49-F238E27FC236}">
                <a16:creationId xmlns:a16="http://schemas.microsoft.com/office/drawing/2014/main" id="{1DDA3E80-ABD3-422A-AC1D-B7FCF12E9A58}"/>
              </a:ext>
            </a:extLst>
          </p:cNvPr>
          <p:cNvGrpSpPr/>
          <p:nvPr/>
        </p:nvGrpSpPr>
        <p:grpSpPr>
          <a:xfrm>
            <a:off x="8568259" y="269032"/>
            <a:ext cx="2520950" cy="2438400"/>
            <a:chOff x="6011490" y="-17512"/>
            <a:chExt cx="2520950" cy="2438400"/>
          </a:xfrm>
        </p:grpSpPr>
        <p:pic>
          <p:nvPicPr>
            <p:cNvPr id="8" name="Picture 8" descr="ray traced image of the octahedron (05)">
              <a:hlinkClick r:id="rId9"/>
              <a:extLst>
                <a:ext uri="{FF2B5EF4-FFF2-40B4-BE49-F238E27FC236}">
                  <a16:creationId xmlns:a16="http://schemas.microsoft.com/office/drawing/2014/main" id="{749F99AD-675B-40A4-B82E-0F280E851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490" y="-17512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C1972F3-1462-4DE2-A6F8-8594ABB16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553" y="1206451"/>
              <a:ext cx="1296987" cy="239712"/>
            </a:xfrm>
            <a:custGeom>
              <a:avLst/>
              <a:gdLst>
                <a:gd name="T0" fmla="*/ 0 w 817"/>
                <a:gd name="T1" fmla="*/ 229332953 h 151"/>
                <a:gd name="T2" fmla="*/ 1144150551 w 817"/>
                <a:gd name="T3" fmla="*/ 342740496 h 151"/>
                <a:gd name="T4" fmla="*/ 2058966247 w 817"/>
                <a:gd name="T5" fmla="*/ 0 h 151"/>
                <a:gd name="T6" fmla="*/ 0 60000 65536"/>
                <a:gd name="T7" fmla="*/ 0 60000 65536"/>
                <a:gd name="T8" fmla="*/ 0 60000 65536"/>
                <a:gd name="T9" fmla="*/ 0 w 817"/>
                <a:gd name="T10" fmla="*/ 0 h 151"/>
                <a:gd name="T11" fmla="*/ 817 w 817"/>
                <a:gd name="T12" fmla="*/ 151 h 1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17" h="151">
                  <a:moveTo>
                    <a:pt x="0" y="91"/>
                  </a:moveTo>
                  <a:cubicBezTo>
                    <a:pt x="159" y="121"/>
                    <a:pt x="318" y="151"/>
                    <a:pt x="454" y="136"/>
                  </a:cubicBezTo>
                  <a:cubicBezTo>
                    <a:pt x="590" y="121"/>
                    <a:pt x="703" y="60"/>
                    <a:pt x="817" y="0"/>
                  </a:cubicBezTo>
                </a:path>
              </a:pathLst>
            </a:custGeom>
            <a:noFill/>
            <a:ln w="31750">
              <a:solidFill>
                <a:schemeClr val="bg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01D559A2-BD63-4457-9A5A-6C996B165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08540" y="1458863"/>
              <a:ext cx="72390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>
                  <a:solidFill>
                    <a:prstClr val="black"/>
                  </a:solidFill>
                  <a:cs typeface="Arial Unicode MS" pitchFamily="34" charset="-122"/>
                </a:rPr>
                <a:t>90</a:t>
              </a:r>
              <a:r>
                <a:rPr lang="en-US" altLang="zh-CN" sz="2800" b="1" dirty="0">
                  <a:solidFill>
                    <a:prstClr val="black"/>
                  </a:solidFill>
                  <a:cs typeface="Arial Unicode MS" pitchFamily="34" charset="-122"/>
                  <a:sym typeface="Symbol" pitchFamily="18" charset="2"/>
                </a:rPr>
                <a:t></a:t>
              </a:r>
            </a:p>
          </p:txBody>
        </p:sp>
      </p:grpSp>
      <p:sp>
        <p:nvSpPr>
          <p:cNvPr id="11" name="Text Box 8">
            <a:extLst>
              <a:ext uri="{FF2B5EF4-FFF2-40B4-BE49-F238E27FC236}">
                <a16:creationId xmlns:a16="http://schemas.microsoft.com/office/drawing/2014/main" id="{9EC7B0FF-448C-4B6F-A58A-9A5B51EFE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2264" y="3461959"/>
            <a:ext cx="1266693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正方形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1C4F0678-C7CB-44D8-B70D-BA0141745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222" y="3413570"/>
            <a:ext cx="1266693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八面体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DE211A0B-3EF6-45F1-BC33-22990CFDA6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905" y="3433193"/>
            <a:ext cx="1266693" cy="523220"/>
          </a:xfrm>
          <a:prstGeom prst="rect">
            <a:avLst/>
          </a:prstGeom>
          <a:solidFill>
            <a:srgbClr val="006600"/>
          </a:solidFill>
          <a:ln>
            <a:noFill/>
          </a:ln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四方锥</a:t>
            </a:r>
          </a:p>
        </p:txBody>
      </p:sp>
    </p:spTree>
    <p:extLst>
      <p:ext uri="{BB962C8B-B14F-4D97-AF65-F5344CB8AC3E}">
        <p14:creationId xmlns:p14="http://schemas.microsoft.com/office/powerpoint/2010/main" val="420937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689E700-0D7C-4632-A37C-A727F0E9D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8" y="63174"/>
            <a:ext cx="10231515" cy="174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6600"/>
                </a:solidFill>
                <a:latin typeface="华文新魏" pitchFamily="2" charset="-122"/>
                <a:ea typeface="华文新魏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kumimoji="0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杂化</a:t>
            </a:r>
            <a:r>
              <a:rPr lang="zh-CN" altLang="en-US" sz="2800" kern="0" dirty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正八面体构型，键角为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90 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180°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   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.  SF</a:t>
            </a:r>
            <a:r>
              <a:rPr kumimoji="0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指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x2-y2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kumimoji="0" lang="en-US" altLang="zh-CN" sz="2800" b="1" i="0" u="none" strike="noStrike" kern="0" cap="none" spc="0" normalizeH="0" baseline="30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Z2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9A56447-B1A0-4822-B961-A7C7950512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954548"/>
              </p:ext>
            </p:extLst>
          </p:nvPr>
        </p:nvGraphicFramePr>
        <p:xfrm>
          <a:off x="2126433" y="1803767"/>
          <a:ext cx="8280400" cy="341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6" name="Image" r:id="rId3" imgW="7644444" imgH="3149206" progId="">
                  <p:embed/>
                </p:oleObj>
              </mc:Choice>
              <mc:Fallback>
                <p:oleObj name="Image" r:id="rId3" imgW="7644444" imgH="3149206" progId="">
                  <p:embed/>
                  <p:pic>
                    <p:nvPicPr>
                      <p:cNvPr id="25602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6433" y="1803767"/>
                        <a:ext cx="8280400" cy="34115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A4813F2-847D-420C-91F0-31723C229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361316"/>
              </p:ext>
            </p:extLst>
          </p:nvPr>
        </p:nvGraphicFramePr>
        <p:xfrm>
          <a:off x="8769551" y="3054436"/>
          <a:ext cx="2460701" cy="270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7" name="Image" r:id="rId5" imgW="2552381" imgH="2806349" progId="">
                  <p:embed/>
                </p:oleObj>
              </mc:Choice>
              <mc:Fallback>
                <p:oleObj name="Image" r:id="rId5" imgW="2552381" imgH="2806349" progId="">
                  <p:embed/>
                  <p:pic>
                    <p:nvPicPr>
                      <p:cNvPr id="25603" name="Object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9551" y="3054436"/>
                        <a:ext cx="2460701" cy="2706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>
            <a:extLst>
              <a:ext uri="{FF2B5EF4-FFF2-40B4-BE49-F238E27FC236}">
                <a16:creationId xmlns:a16="http://schemas.microsoft.com/office/drawing/2014/main" id="{02F66379-64D6-4218-993B-EC826887B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55" y="5184550"/>
            <a:ext cx="49022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2800" b="1" dirty="0">
                <a:solidFill>
                  <a:srgbClr val="FF81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分子</a:t>
            </a:r>
            <a:r>
              <a:rPr lang="zh-CN" altLang="en-US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几何构型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: </a:t>
            </a:r>
            <a:r>
              <a:rPr lang="zh-CN" altLang="en-US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正八面体</a:t>
            </a:r>
            <a:endParaRPr lang="zh-CN" altLang="en-US" sz="2800" b="1" dirty="0">
              <a:solidFill>
                <a:srgbClr val="FF81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  <a:p>
            <a:pPr marL="342900" indent="-342900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2800" b="1" dirty="0">
                <a:solidFill>
                  <a:srgbClr val="FF81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价电子</a:t>
            </a:r>
            <a:r>
              <a:rPr lang="zh-CN" altLang="en-US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几何构型</a:t>
            </a:r>
            <a:r>
              <a:rPr lang="en-US" altLang="zh-CN" sz="2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: </a:t>
            </a:r>
            <a:r>
              <a:rPr lang="zh-CN" altLang="en-US" sz="28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正八面体</a:t>
            </a:r>
          </a:p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879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06B2C83-698B-460F-952B-BAC37A79E400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74638"/>
            <a:ext cx="8229600" cy="922114"/>
          </a:xfrm>
          <a:prstGeom prst="rect">
            <a:avLst/>
          </a:prstGeom>
        </p:spPr>
        <p:txBody>
          <a:bodyPr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金属键理论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919EDFE-8CF1-4C2D-9AE7-82BC717704F7}"/>
              </a:ext>
            </a:extLst>
          </p:cNvPr>
          <p:cNvSpPr txBox="1">
            <a:spLocks noChangeArrowheads="1"/>
          </p:cNvSpPr>
          <p:nvPr/>
        </p:nvSpPr>
        <p:spPr>
          <a:xfrm>
            <a:off x="651028" y="1569749"/>
            <a:ext cx="10135341" cy="720725"/>
          </a:xfrm>
          <a:prstGeom prst="rect">
            <a:avLst/>
          </a:prstGeom>
        </p:spPr>
        <p:txBody>
          <a:bodyPr vert="horz" rtlCol="0" anchor="ctr">
            <a:normAutofit lnSpcReduction="10000"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ct val="50000"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“自由电子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理论（定性）                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能带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理论（定量）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1F6671-23CB-4641-81F1-8BC88CEE1A3D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243689314"/>
              </p:ext>
            </p:extLst>
          </p:nvPr>
        </p:nvGraphicFramePr>
        <p:xfrm>
          <a:off x="1413907" y="2466577"/>
          <a:ext cx="2838496" cy="345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Image" r:id="rId3" imgW="2539683" imgH="3288889" progId="">
                  <p:embed/>
                </p:oleObj>
              </mc:Choice>
              <mc:Fallback>
                <p:oleObj name="Image" r:id="rId3" imgW="2539683" imgH="3288889" progId="">
                  <p:embed/>
                  <p:pic>
                    <p:nvPicPr>
                      <p:cNvPr id="0" name="Picture 2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907" y="2466577"/>
                        <a:ext cx="2838496" cy="345653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FG12_32">
            <a:extLst>
              <a:ext uri="{FF2B5EF4-FFF2-40B4-BE49-F238E27FC236}">
                <a16:creationId xmlns:a16="http://schemas.microsoft.com/office/drawing/2014/main" id="{E2AC9E1B-3CC9-496C-916C-07B02BBF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860" y="2764802"/>
            <a:ext cx="5122416" cy="3373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122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87C6C87-3628-4EC3-8B8A-2511C00AD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925417"/>
              </p:ext>
            </p:extLst>
          </p:nvPr>
        </p:nvGraphicFramePr>
        <p:xfrm>
          <a:off x="1213274" y="2720458"/>
          <a:ext cx="3832200" cy="10760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8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8002">
                <a:tc>
                  <a:txBody>
                    <a:bodyPr/>
                    <a:lstStyle/>
                    <a:p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BP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8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VP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0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IF</a:t>
                      </a:r>
                      <a:r>
                        <a:rPr lang="en-US" sz="2400" b="1" kern="100" baseline="-25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24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1" descr="17">
            <a:extLst>
              <a:ext uri="{FF2B5EF4-FFF2-40B4-BE49-F238E27FC236}">
                <a16:creationId xmlns:a16="http://schemas.microsoft.com/office/drawing/2014/main" id="{E2463796-7034-4BA5-8DA6-5A90700E3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680" y="1339568"/>
            <a:ext cx="2661150" cy="321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04C14D6-B1B8-467D-A1C7-AF086980B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0592" y="4712198"/>
            <a:ext cx="2037737" cy="64633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rPr>
              <a:t>五角双锥</a:t>
            </a:r>
            <a:endParaRPr lang="en-US" altLang="zh-CN" sz="8800" b="1" dirty="0">
              <a:solidFill>
                <a:prstClr val="white"/>
              </a:solidFill>
              <a:cs typeface="宋体" pitchFamily="2" charset="-122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B5785E84-B602-44E9-847F-4D92346BC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2386" y="2565963"/>
            <a:ext cx="1827744" cy="1384995"/>
          </a:xfrm>
          <a:prstGeom prst="rect">
            <a:avLst/>
          </a:prstGeom>
          <a:ln/>
          <a:ex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7</a:t>
            </a:r>
            <a:r>
              <a:rPr lang="zh-CN" altLang="en-US" sz="2800" b="1" dirty="0">
                <a:solidFill>
                  <a:prstClr val="white"/>
                </a:solidFill>
              </a:rPr>
              <a:t>对价电子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prstClr val="white"/>
                </a:solidFill>
              </a:rPr>
              <a:t>五角双锥</a:t>
            </a:r>
            <a:endParaRPr lang="en-US" altLang="zh-CN" sz="2800" b="1" dirty="0">
              <a:solidFill>
                <a:prstClr val="white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prstClr val="white"/>
                </a:solidFill>
              </a:rPr>
              <a:t>sp</a:t>
            </a:r>
            <a:r>
              <a:rPr lang="en-US" altLang="zh-CN" sz="2800" b="1" baseline="30000" dirty="0">
                <a:solidFill>
                  <a:prstClr val="white"/>
                </a:solidFill>
              </a:rPr>
              <a:t>3</a:t>
            </a:r>
            <a:r>
              <a:rPr lang="en-US" altLang="zh-CN" sz="2800" b="1" dirty="0">
                <a:solidFill>
                  <a:prstClr val="white"/>
                </a:solidFill>
              </a:rPr>
              <a:t>d</a:t>
            </a:r>
            <a:r>
              <a:rPr lang="en-US" altLang="zh-CN" sz="2800" b="1" baseline="30000" dirty="0">
                <a:solidFill>
                  <a:prstClr val="white"/>
                </a:solidFill>
              </a:rPr>
              <a:t>3</a:t>
            </a:r>
            <a:r>
              <a:rPr lang="zh-CN" altLang="en-US" sz="2800" b="1" dirty="0">
                <a:solidFill>
                  <a:prstClr val="white"/>
                </a:solidFill>
              </a:rPr>
              <a:t>杂化</a:t>
            </a:r>
          </a:p>
        </p:txBody>
      </p:sp>
    </p:spTree>
    <p:extLst>
      <p:ext uri="{BB962C8B-B14F-4D97-AF65-F5344CB8AC3E}">
        <p14:creationId xmlns:p14="http://schemas.microsoft.com/office/powerpoint/2010/main" val="377045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23A20A-4E97-441F-BE50-FD298F3BCFAC}"/>
              </a:ext>
            </a:extLst>
          </p:cNvPr>
          <p:cNvSpPr txBox="1">
            <a:spLocks noChangeArrowheads="1"/>
          </p:cNvSpPr>
          <p:nvPr/>
        </p:nvSpPr>
        <p:spPr>
          <a:xfrm>
            <a:off x="4225032" y="645347"/>
            <a:ext cx="3741937" cy="7127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VSEPR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的优缺点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7F26258-8224-4669-8B43-DFD02801FE14}"/>
              </a:ext>
            </a:extLst>
          </p:cNvPr>
          <p:cNvSpPr txBox="1">
            <a:spLocks noChangeArrowheads="1"/>
          </p:cNvSpPr>
          <p:nvPr/>
        </p:nvSpPr>
        <p:spPr>
          <a:xfrm>
            <a:off x="554114" y="1502547"/>
            <a:ext cx="11083772" cy="45680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</a:t>
            </a: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（尤其是第一、二、三周期元素组成的分子）</a:t>
            </a: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几何构型成功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而简便，并与杂化轨道理论的预测一致。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但预测第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族形成的一些分子或离子（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ClO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等）的几何构型时，常与实验结果有出入。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不涉及</a:t>
            </a: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过程及</a:t>
            </a: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。严格来说</a:t>
            </a:r>
            <a:r>
              <a:rPr lang="zh-CN" altLang="en-US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并不是一种化学键理论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VSEPR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杂化轨道理论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互为补充</a:t>
            </a:r>
            <a:r>
              <a:rPr lang="en-US" altLang="zh-CN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9605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59C502F3-7779-4D1D-B8D5-E8F6ABCAC7B3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2" y="4723121"/>
            <a:ext cx="2387600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D0086133-5D63-4E34-95DC-5BA3C3CB08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72053"/>
              </p:ext>
            </p:extLst>
          </p:nvPr>
        </p:nvGraphicFramePr>
        <p:xfrm>
          <a:off x="3503612" y="2059296"/>
          <a:ext cx="5184775" cy="26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4" name="Image" r:id="rId4" imgW="6692063" imgH="3403175" progId="">
                  <p:embed/>
                </p:oleObj>
              </mc:Choice>
              <mc:Fallback>
                <p:oleObj name="Image" r:id="rId4" imgW="6692063" imgH="3403175" progId="">
                  <p:embed/>
                  <p:pic>
                    <p:nvPicPr>
                      <p:cNvPr id="3993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612" y="2059296"/>
                        <a:ext cx="5184775" cy="263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>
            <a:extLst>
              <a:ext uri="{FF2B5EF4-FFF2-40B4-BE49-F238E27FC236}">
                <a16:creationId xmlns:a16="http://schemas.microsoft.com/office/drawing/2014/main" id="{C48060AA-71C5-486D-B6A0-DF3DF3278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5718" y="5881202"/>
            <a:ext cx="2046287" cy="5413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C0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O</a:t>
            </a:r>
            <a:r>
              <a:rPr lang="en-US" altLang="zh-CN" sz="2800" b="1" baseline="-25000">
                <a:solidFill>
                  <a:srgbClr val="FC0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zh-CN" altLang="en-US" sz="2800" b="1">
                <a:solidFill>
                  <a:srgbClr val="FC0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是抗磁的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5322AD61-C21C-49DE-94CB-BC49D6A64FE5}"/>
              </a:ext>
            </a:extLst>
          </p:cNvPr>
          <p:cNvSpPr txBox="1">
            <a:spLocks noChangeArrowheads="1"/>
          </p:cNvSpPr>
          <p:nvPr/>
        </p:nvSpPr>
        <p:spPr>
          <a:xfrm>
            <a:off x="1646807" y="1378258"/>
            <a:ext cx="3054350" cy="6810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的电子构型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B029EDB3-3656-40E9-AA0A-D58B56E5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215" y="1392215"/>
            <a:ext cx="2766784" cy="52065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solidFill>
                  <a:srgbClr val="FC0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H</a:t>
            </a:r>
            <a:r>
              <a:rPr lang="en-US" altLang="zh-CN" sz="2800" b="1" baseline="-25000" dirty="0">
                <a:solidFill>
                  <a:srgbClr val="FC0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zh-CN" altLang="en-US" sz="2800" b="1" baseline="30000" dirty="0">
                <a:solidFill>
                  <a:srgbClr val="FC0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＋</a:t>
            </a:r>
            <a:r>
              <a:rPr lang="zh-CN" altLang="en-US" sz="2800" b="1" dirty="0">
                <a:solidFill>
                  <a:srgbClr val="FC012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稳定存在？</a:t>
            </a:r>
            <a:endParaRPr lang="en-US" altLang="zh-CN" sz="2800" b="1" dirty="0">
              <a:solidFill>
                <a:srgbClr val="FC012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A5B27516-B250-47C7-B686-79E9C85CCA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9368" y="5919302"/>
            <a:ext cx="2087562" cy="503238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8" name="Line 12">
            <a:extLst>
              <a:ext uri="{FF2B5EF4-FFF2-40B4-BE49-F238E27FC236}">
                <a16:creationId xmlns:a16="http://schemas.microsoft.com/office/drawing/2014/main" id="{E7EE6EF1-902F-4EB4-8F77-8A64608061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52230" y="5929436"/>
            <a:ext cx="2016125" cy="503238"/>
          </a:xfrm>
          <a:prstGeom prst="line">
            <a:avLst/>
          </a:prstGeom>
          <a:noFill/>
          <a:ln w="5715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0CBDA41-6768-44AD-8115-8F69A61DAC66}"/>
              </a:ext>
            </a:extLst>
          </p:cNvPr>
          <p:cNvSpPr txBox="1">
            <a:spLocks noChangeArrowheads="1"/>
          </p:cNvSpPr>
          <p:nvPr/>
        </p:nvSpPr>
        <p:spPr>
          <a:xfrm>
            <a:off x="571500" y="249215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价键理论遇到的问题</a:t>
            </a:r>
          </a:p>
        </p:txBody>
      </p:sp>
    </p:spTree>
    <p:extLst>
      <p:ext uri="{BB962C8B-B14F-4D97-AF65-F5344CB8AC3E}">
        <p14:creationId xmlns:p14="http://schemas.microsoft.com/office/powerpoint/2010/main" val="86435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05F4520-0C4E-4594-BB41-AC1788C91FA7}"/>
              </a:ext>
            </a:extLst>
          </p:cNvPr>
          <p:cNvSpPr txBox="1">
            <a:spLocks noChangeArrowheads="1"/>
          </p:cNvSpPr>
          <p:nvPr/>
        </p:nvSpPr>
        <p:spPr>
          <a:xfrm>
            <a:off x="511609" y="414338"/>
            <a:ext cx="10961253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分子轨道理论要点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4A250C3-60BD-43D4-81EE-61E574FF004D}"/>
              </a:ext>
            </a:extLst>
          </p:cNvPr>
          <p:cNvSpPr txBox="1">
            <a:spLocks noChangeArrowheads="1"/>
          </p:cNvSpPr>
          <p:nvPr/>
        </p:nvSpPr>
        <p:spPr>
          <a:xfrm>
            <a:off x="986924" y="1320967"/>
            <a:ext cx="10377949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分子是一个整体，电子不从属于某一个原子，其运动状态用“分子轨道波函数”（又称“分子轨道”）描述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AutoNum type="arabicPlain" startAt="2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原子轨道线性组合形成 成键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反键分子轨道，分子轨道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参与组成的原子轨道数目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AutoNum type="arabicPlain" startAt="2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成键三原则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对称性匹配；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能量相近；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轨道最大重叠。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1" descr="图9">
            <a:extLst>
              <a:ext uri="{FF2B5EF4-FFF2-40B4-BE49-F238E27FC236}">
                <a16:creationId xmlns:a16="http://schemas.microsoft.com/office/drawing/2014/main" id="{7A18097D-15A0-4707-A6DA-9D36DA4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121" y="3360655"/>
            <a:ext cx="2761338" cy="268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0AAF63B-25E9-4A70-BCBB-2D09BD7B2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730" y="6142341"/>
            <a:ext cx="557514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原子轨道对称性不匹配示意图</a:t>
            </a:r>
            <a:endParaRPr lang="zh-CN" altLang="en-US" sz="48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484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2EE3F52-E406-4020-9531-A3DDDAB6EE2C}"/>
              </a:ext>
            </a:extLst>
          </p:cNvPr>
          <p:cNvSpPr txBox="1">
            <a:spLocks noChangeArrowheads="1"/>
          </p:cNvSpPr>
          <p:nvPr/>
        </p:nvSpPr>
        <p:spPr>
          <a:xfrm>
            <a:off x="379537" y="329259"/>
            <a:ext cx="7777162" cy="6699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）能量相近原则：决定成键效率高低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74BA539-BE8D-4E52-88D5-571F5E259497}"/>
              </a:ext>
            </a:extLst>
          </p:cNvPr>
          <p:cNvSpPr txBox="1">
            <a:spLocks noChangeArrowheads="1"/>
          </p:cNvSpPr>
          <p:nvPr/>
        </p:nvSpPr>
        <p:spPr>
          <a:xfrm>
            <a:off x="2212483" y="889121"/>
            <a:ext cx="8229600" cy="3978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原子轨道能量／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kJ.mol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H  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-1318         Cl 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3p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-1259 </a:t>
            </a:r>
            <a:endParaRPr lang="zh-CN" altLang="en-US" b="1" baseline="-25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Na 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-502            O 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E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2p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-1322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形成分子轨道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　　 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H-Cl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　　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H-O-H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不形成共价键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，只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形成离子键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。</a:t>
            </a:r>
          </a:p>
          <a:p>
            <a:pPr>
              <a:buFontTx/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1DAFD9D0-3F2B-4600-B052-BC4824F2A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2483" y="4904689"/>
            <a:ext cx="7622034" cy="52322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通常轨道能量差大于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15 eV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，不能形成共价键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23B425-DA8A-4BEF-8189-82FB3D3773D7}"/>
              </a:ext>
            </a:extLst>
          </p:cNvPr>
          <p:cNvSpPr/>
          <p:nvPr/>
        </p:nvSpPr>
        <p:spPr>
          <a:xfrm>
            <a:off x="379537" y="5813180"/>
            <a:ext cx="53623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）原子轨道最大重叠原则</a:t>
            </a:r>
          </a:p>
        </p:txBody>
      </p:sp>
    </p:spTree>
    <p:extLst>
      <p:ext uri="{BB962C8B-B14F-4D97-AF65-F5344CB8AC3E}">
        <p14:creationId xmlns:p14="http://schemas.microsoft.com/office/powerpoint/2010/main" val="18862951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>
            <a:extLst>
              <a:ext uri="{FF2B5EF4-FFF2-40B4-BE49-F238E27FC236}">
                <a16:creationId xmlns:a16="http://schemas.microsoft.com/office/drawing/2014/main" id="{CF5CC24E-007E-44C7-ADC4-2EDAAA43796E}"/>
              </a:ext>
            </a:extLst>
          </p:cNvPr>
          <p:cNvSpPr txBox="1">
            <a:spLocks noChangeArrowheads="1"/>
          </p:cNvSpPr>
          <p:nvPr/>
        </p:nvSpPr>
        <p:spPr>
          <a:xfrm>
            <a:off x="327734" y="131180"/>
            <a:ext cx="11536532" cy="1453641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）遵循原子中电子排布同样的规则 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——Pauli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不相容原理、最低能量原理和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Hund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sz="3200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027">
            <a:extLst>
              <a:ext uri="{FF2B5EF4-FFF2-40B4-BE49-F238E27FC236}">
                <a16:creationId xmlns:a16="http://schemas.microsoft.com/office/drawing/2014/main" id="{1A0A9351-88BB-4322-BDC4-B77B0E80C478}"/>
              </a:ext>
            </a:extLst>
          </p:cNvPr>
          <p:cNvSpPr txBox="1">
            <a:spLocks noChangeArrowheads="1"/>
          </p:cNvSpPr>
          <p:nvPr/>
        </p:nvSpPr>
        <p:spPr>
          <a:xfrm>
            <a:off x="2451715" y="2413496"/>
            <a:ext cx="6692285" cy="33482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分子的能量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是各电子的能量</a:t>
            </a:r>
            <a:r>
              <a:rPr lang="en-US" altLang="zh-CN" sz="24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4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ctr">
              <a:buFontTx/>
              <a:buNone/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</a:t>
            </a:r>
            <a:r>
              <a:rPr lang="en-US" altLang="zh-CN" sz="24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4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电子的能量即它们所占据的分子轨道的能量。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分子轨道分为：</a:t>
            </a:r>
          </a:p>
          <a:p>
            <a:pPr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成键分子轨道</a:t>
            </a:r>
          </a:p>
          <a:p>
            <a:pPr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反键分子轨道</a:t>
            </a:r>
          </a:p>
          <a:p>
            <a:pPr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非键轨道（硼烷的成键特点）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8D112140-604A-4D3E-BABE-0FF7C7DAADB2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280665932"/>
              </p:ext>
            </p:extLst>
          </p:nvPr>
        </p:nvGraphicFramePr>
        <p:xfrm>
          <a:off x="2112626" y="5761773"/>
          <a:ext cx="6913562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公式" r:id="rId3" imgW="3390900" imgH="406400" progId="Equation.3">
                  <p:embed/>
                </p:oleObj>
              </mc:Choice>
              <mc:Fallback>
                <p:oleObj name="公式" r:id="rId3" imgW="3390900" imgH="406400" progId="Equation.3">
                  <p:embed/>
                  <p:pic>
                    <p:nvPicPr>
                      <p:cNvPr id="2" name="对象 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626" y="5761773"/>
                        <a:ext cx="6913562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F63D7FAF-A0FC-47AF-9EE8-419FBCCB60F4}"/>
              </a:ext>
            </a:extLst>
          </p:cNvPr>
          <p:cNvSpPr/>
          <p:nvPr/>
        </p:nvSpPr>
        <p:spPr>
          <a:xfrm>
            <a:off x="838625" y="1836512"/>
            <a:ext cx="4730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每一个分子轨道都有对应的能量</a:t>
            </a:r>
            <a:r>
              <a:rPr lang="en-US" altLang="zh-CN" sz="24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4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2534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图9">
            <a:extLst>
              <a:ext uri="{FF2B5EF4-FFF2-40B4-BE49-F238E27FC236}">
                <a16:creationId xmlns:a16="http://schemas.microsoft.com/office/drawing/2014/main" id="{3F023662-2ED6-44D7-B09D-7AF36982C7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2043" y="334614"/>
            <a:ext cx="6196614" cy="3199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2C15153C-F095-4FEA-A76D-2FF6C6F0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99" y="1835271"/>
            <a:ext cx="1613055" cy="154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图9">
            <a:extLst>
              <a:ext uri="{FF2B5EF4-FFF2-40B4-BE49-F238E27FC236}">
                <a16:creationId xmlns:a16="http://schemas.microsoft.com/office/drawing/2014/main" id="{B75A7B2E-F9A9-4559-98F0-E6C89BFF2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97358" y="146971"/>
            <a:ext cx="5694642" cy="3574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49D0BC-E64A-4995-BD11-AD823D036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72" y="4412203"/>
            <a:ext cx="5838128" cy="18554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5B45EF-A6E2-406B-987E-F76ABACF0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365" y="4357570"/>
            <a:ext cx="5440627" cy="18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138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7F1A3C0-E9C3-44D9-AB2F-5C3A6295F2A8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4" r="47275" b="15338"/>
          <a:stretch>
            <a:fillRect/>
          </a:stretch>
        </p:blipFill>
        <p:spPr bwMode="auto">
          <a:xfrm>
            <a:off x="2670850" y="619976"/>
            <a:ext cx="4248150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87CFDB49-6088-4871-828A-0DD963D643ED}"/>
              </a:ext>
            </a:extLst>
          </p:cNvPr>
          <p:cNvSpPr txBox="1">
            <a:spLocks noChangeArrowheads="1"/>
          </p:cNvSpPr>
          <p:nvPr/>
        </p:nvSpPr>
        <p:spPr>
          <a:xfrm>
            <a:off x="550416" y="199223"/>
            <a:ext cx="9144000" cy="62354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第一、二周期元素同核双原子分子的分子轨道</a:t>
            </a: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864051F9-6054-4E83-96D3-155CDA89C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974" y="1586334"/>
            <a:ext cx="852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Times New Roman" pitchFamily="18" charset="0"/>
                <a:cs typeface="Arial Unicode MS" pitchFamily="34" charset="-122"/>
              </a:rPr>
              <a:t>1 H</a:t>
            </a:r>
            <a:r>
              <a:rPr lang="en-US" altLang="zh-CN" sz="2800" b="1" baseline="-25000" dirty="0">
                <a:latin typeface="Times New Roman" pitchFamily="18" charset="0"/>
                <a:cs typeface="Arial Unicode MS" pitchFamily="34" charset="-122"/>
              </a:rPr>
              <a:t>2</a:t>
            </a:r>
            <a:endParaRPr lang="en-US" altLang="zh-CN" sz="2800" b="1" baseline="30000" dirty="0">
              <a:latin typeface="Times New Roman" pitchFamily="18" charset="0"/>
              <a:cs typeface="Arial Unicode MS" pitchFamily="34" charset="-122"/>
            </a:endParaRP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D53FBB4C-4B02-4122-9C9B-F25964798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481" y="4117384"/>
            <a:ext cx="15128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H</a:t>
            </a:r>
            <a:r>
              <a:rPr lang="en-US" altLang="zh-CN" sz="2800" b="1" baseline="-25000" dirty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2800" b="1" i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2800" b="1" i="1" baseline="-25000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1</a:t>
            </a:r>
            <a:r>
              <a:rPr lang="en-US" altLang="zh-CN" sz="2800" b="1" baseline="-25000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s</a:t>
            </a: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2800" b="1" baseline="30000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</a:t>
            </a:r>
            <a:endParaRPr lang="zh-CN" altLang="en-US" sz="2800" b="1" dirty="0">
              <a:latin typeface="Times New Roman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38415474-B797-4D24-98B6-D0A634C8C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078" y="4117385"/>
            <a:ext cx="1684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H</a:t>
            </a:r>
            <a:r>
              <a:rPr lang="en-US" altLang="zh-CN" sz="2800" b="1" baseline="-25000" dirty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en-US" altLang="zh-CN" sz="2800" b="1" baseline="30000" dirty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+</a:t>
            </a: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2800" b="1" i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2800" b="1" i="1" baseline="-25000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1</a:t>
            </a:r>
            <a:r>
              <a:rPr lang="en-US" altLang="zh-CN" sz="2800" b="1" baseline="-25000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s</a:t>
            </a: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2800" b="1" baseline="30000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1</a:t>
            </a:r>
            <a:r>
              <a:rPr lang="en-US" altLang="zh-CN" sz="2800" b="1" dirty="0">
                <a:latin typeface="Times New Roman" pitchFamily="18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</a:t>
            </a:r>
            <a:endParaRPr lang="zh-CN" altLang="en-US" sz="2800" b="1" dirty="0">
              <a:latin typeface="Times New Roman" pitchFamily="18" charset="0"/>
              <a:ea typeface="Arial Unicode MS" pitchFamily="34" charset="-122"/>
              <a:cs typeface="Arial Unicode MS" pitchFamily="34" charset="-122"/>
            </a:endParaRPr>
          </a:p>
        </p:txBody>
      </p:sp>
      <p:graphicFrame>
        <p:nvGraphicFramePr>
          <p:cNvPr id="10" name="Object 30">
            <a:extLst>
              <a:ext uri="{FF2B5EF4-FFF2-40B4-BE49-F238E27FC236}">
                <a16:creationId xmlns:a16="http://schemas.microsoft.com/office/drawing/2014/main" id="{86BA37DB-2C6B-411F-B2DC-487F680C0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780791"/>
              </p:ext>
            </p:extLst>
          </p:nvPr>
        </p:nvGraphicFramePr>
        <p:xfrm>
          <a:off x="8222984" y="1236642"/>
          <a:ext cx="1331392" cy="2760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2" name="Image" r:id="rId4" imgW="1205924" imgH="2501587" progId="">
                  <p:embed/>
                </p:oleObj>
              </mc:Choice>
              <mc:Fallback>
                <p:oleObj name="Image" r:id="rId4" imgW="1205924" imgH="2501587" progId="">
                  <p:embed/>
                  <p:pic>
                    <p:nvPicPr>
                      <p:cNvPr id="50281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2984" y="1236642"/>
                        <a:ext cx="1331392" cy="27608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20">
                <a:extLst>
                  <a:ext uri="{FF2B5EF4-FFF2-40B4-BE49-F238E27FC236}">
                    <a16:creationId xmlns:a16="http://schemas.microsoft.com/office/drawing/2014/main" id="{5D9BD08E-01EB-41DE-9733-F6295FEF5F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78763" y="5013341"/>
                <a:ext cx="3316288" cy="614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BO</m:t>
                        </m:r>
                      </m:e>
                      <m:sub>
                        <m:sSubSup>
                          <m:sSubSup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𝐇</m:t>
                            </m:r>
                          </m:e>
                          <m:sub>
                            <m:r>
                              <a:rPr lang="en-US" altLang="zh-CN" sz="2800" b="1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2800" b="1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itchFamily="18" charset="0"/>
                  </a:rPr>
                  <a:t>    = (1-0)/2 = ½ </a:t>
                </a:r>
              </a:p>
            </p:txBody>
          </p:sp>
        </mc:Choice>
        <mc:Fallback>
          <p:sp>
            <p:nvSpPr>
              <p:cNvPr id="11" name="Text Box 20">
                <a:extLst>
                  <a:ext uri="{FF2B5EF4-FFF2-40B4-BE49-F238E27FC236}">
                    <a16:creationId xmlns:a16="http://schemas.microsoft.com/office/drawing/2014/main" id="{5D9BD08E-01EB-41DE-9733-F6295FEF5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78763" y="5013341"/>
                <a:ext cx="3316288" cy="614912"/>
              </a:xfrm>
              <a:prstGeom prst="rect">
                <a:avLst/>
              </a:prstGeom>
              <a:blipFill>
                <a:blip r:embed="rId6"/>
                <a:stretch>
                  <a:fillRect t="-9901" r="-5882" b="-118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 Box 23">
                <a:extLst>
                  <a:ext uri="{FF2B5EF4-FFF2-40B4-BE49-F238E27FC236}">
                    <a16:creationId xmlns:a16="http://schemas.microsoft.com/office/drawing/2014/main" id="{ECAD1B0B-D4C4-4A7E-AAE1-EE712A223D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21259" y="5039118"/>
                <a:ext cx="4397741" cy="5633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键级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𝑩𝑶</m:t>
                        </m:r>
                      </m:e>
                      <m:sub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𝐇</m:t>
                            </m:r>
                          </m:e>
                          <m:sub>
                            <m:r>
                              <a:rPr lang="en-US" altLang="zh-CN" sz="2800" b="1" i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Times New Roman" pitchFamily="18" charset="0"/>
                  </a:rPr>
                  <a:t>  = (2-0)/2 = 1 </a:t>
                </a:r>
              </a:p>
            </p:txBody>
          </p:sp>
        </mc:Choice>
        <mc:Fallback>
          <p:sp>
            <p:nvSpPr>
              <p:cNvPr id="12" name="Text Box 23">
                <a:extLst>
                  <a:ext uri="{FF2B5EF4-FFF2-40B4-BE49-F238E27FC236}">
                    <a16:creationId xmlns:a16="http://schemas.microsoft.com/office/drawing/2014/main" id="{ECAD1B0B-D4C4-4A7E-AAE1-EE712A223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1259" y="5039118"/>
                <a:ext cx="4397741" cy="563359"/>
              </a:xfrm>
              <a:prstGeom prst="rect">
                <a:avLst/>
              </a:prstGeom>
              <a:blipFill>
                <a:blip r:embed="rId7"/>
                <a:stretch>
                  <a:fillRect t="-11957" b="-228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25">
            <a:extLst>
              <a:ext uri="{FF2B5EF4-FFF2-40B4-BE49-F238E27FC236}">
                <a16:creationId xmlns:a16="http://schemas.microsoft.com/office/drawing/2014/main" id="{7B3C547A-EA04-42F9-8F10-D31005290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924" y="6016356"/>
            <a:ext cx="35591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>
                <a:latin typeface="Times New Roman" pitchFamily="18" charset="0"/>
                <a:cs typeface="Arial Unicode MS" pitchFamily="34" charset="-122"/>
              </a:rPr>
              <a:t>H</a:t>
            </a:r>
            <a:r>
              <a:rPr lang="en-US" altLang="zh-CN" sz="2800" b="1" baseline="-25000" dirty="0">
                <a:latin typeface="Times New Roman" pitchFamily="18" charset="0"/>
                <a:cs typeface="Arial Unicode MS" pitchFamily="34" charset="-122"/>
              </a:rPr>
              <a:t>2  </a:t>
            </a:r>
            <a:r>
              <a:rPr lang="zh-CN" altLang="en-US" sz="2800" b="1" dirty="0">
                <a:latin typeface="Times New Roman" pitchFamily="18" charset="0"/>
                <a:cs typeface="Arial Unicode MS" pitchFamily="34" charset="-122"/>
              </a:rPr>
              <a:t>更稳定、键长更短</a:t>
            </a:r>
            <a:endParaRPr lang="en-US" altLang="zh-CN" sz="2800" b="1" baseline="30000" dirty="0">
              <a:latin typeface="Times New Roman" pitchFamily="18" charset="0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69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5">
            <a:extLst>
              <a:ext uri="{FF2B5EF4-FFF2-40B4-BE49-F238E27FC236}">
                <a16:creationId xmlns:a16="http://schemas.microsoft.com/office/drawing/2014/main" id="{EF5D1F9A-6E9C-4F25-B7C0-69CB0C08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7" y="4022650"/>
            <a:ext cx="3456756" cy="184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He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2+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[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s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2 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] 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He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+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[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s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2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*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1s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] </a:t>
            </a:r>
          </a:p>
          <a:p>
            <a:pPr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He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[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2400" b="1" i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s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2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*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1s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2 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]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</a:pPr>
            <a:endParaRPr lang="zh-CN" altLang="en-US" sz="28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EDB2A4-FA08-4C13-AB77-97044F600D0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4638"/>
            <a:ext cx="3609975" cy="706437"/>
          </a:xfrm>
          <a:prstGeom prst="rect">
            <a:avLst/>
          </a:prstGeom>
          <a:noFill/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He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</a:t>
            </a:r>
            <a:r>
              <a:rPr lang="en-US" altLang="zh-CN" sz="2800" b="1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</a:t>
            </a:r>
            <a:r>
              <a:rPr lang="en-US" altLang="zh-CN" sz="2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2+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" name="Text Box 11">
            <a:extLst>
              <a:ext uri="{FF2B5EF4-FFF2-40B4-BE49-F238E27FC236}">
                <a16:creationId xmlns:a16="http://schemas.microsoft.com/office/drawing/2014/main" id="{91A380B0-6EDD-4A8E-B8B3-67A6C016B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46" y="4717941"/>
            <a:ext cx="29050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BO= (2-1)/2 = ½ </a:t>
            </a: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46C4C429-5202-4EDD-AF80-824223678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3364" y="5282792"/>
            <a:ext cx="273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BO= (2-2)/2 = 0 </a:t>
            </a:r>
          </a:p>
        </p:txBody>
      </p:sp>
      <p:graphicFrame>
        <p:nvGraphicFramePr>
          <p:cNvPr id="6" name="Object 20">
            <a:extLst>
              <a:ext uri="{FF2B5EF4-FFF2-40B4-BE49-F238E27FC236}">
                <a16:creationId xmlns:a16="http://schemas.microsoft.com/office/drawing/2014/main" id="{63C73AEE-11E3-4442-9DEE-38188286D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483862"/>
              </p:ext>
            </p:extLst>
          </p:nvPr>
        </p:nvGraphicFramePr>
        <p:xfrm>
          <a:off x="2079773" y="1269925"/>
          <a:ext cx="8229600" cy="27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6" name="Image" r:id="rId3" imgW="11085714" imgH="3707937" progId="">
                  <p:embed/>
                </p:oleObj>
              </mc:Choice>
              <mc:Fallback>
                <p:oleObj name="Image" r:id="rId3" imgW="11085714" imgH="3707937" progId="">
                  <p:embed/>
                  <p:pic>
                    <p:nvPicPr>
                      <p:cNvPr id="46082" name="Object 2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773" y="1269925"/>
                        <a:ext cx="8229600" cy="2752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2">
            <a:extLst>
              <a:ext uri="{FF2B5EF4-FFF2-40B4-BE49-F238E27FC236}">
                <a16:creationId xmlns:a16="http://schemas.microsoft.com/office/drawing/2014/main" id="{8E5B35DC-DA4D-489F-994C-485299BFA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7446" y="4142371"/>
            <a:ext cx="290501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BO= (2-0)/2 = 1</a:t>
            </a:r>
          </a:p>
        </p:txBody>
      </p:sp>
      <p:sp>
        <p:nvSpPr>
          <p:cNvPr id="8" name="Rectangle 24">
            <a:extLst>
              <a:ext uri="{FF2B5EF4-FFF2-40B4-BE49-F238E27FC236}">
                <a16:creationId xmlns:a16="http://schemas.microsoft.com/office/drawing/2014/main" id="{3F43E87C-1CD5-4FB4-A173-444B955C9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04" y="5999957"/>
            <a:ext cx="5219538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He</a:t>
            </a:r>
            <a:r>
              <a:rPr lang="en-US" altLang="zh-CN" sz="2400" b="1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r>
              <a:rPr lang="en-US" altLang="zh-CN" sz="2400" b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2+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最稳定，键长最短，键能最大</a:t>
            </a:r>
          </a:p>
        </p:txBody>
      </p:sp>
      <p:sp>
        <p:nvSpPr>
          <p:cNvPr id="10" name="Text Box 27">
            <a:extLst>
              <a:ext uri="{FF2B5EF4-FFF2-40B4-BE49-F238E27FC236}">
                <a16:creationId xmlns:a16="http://schemas.microsoft.com/office/drawing/2014/main" id="{5ECD364C-093F-416E-BAA0-2E602865E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6484" y="1029788"/>
            <a:ext cx="495649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81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</a:t>
            </a:r>
          </a:p>
        </p:txBody>
      </p:sp>
      <p:sp>
        <p:nvSpPr>
          <p:cNvPr id="9" name="Text Box 26">
            <a:extLst>
              <a:ext uri="{FF2B5EF4-FFF2-40B4-BE49-F238E27FC236}">
                <a16:creationId xmlns:a16="http://schemas.microsoft.com/office/drawing/2014/main" id="{02B4248B-2FE5-4E9F-A43C-0A0A0D3B6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1556" y="1030905"/>
            <a:ext cx="314387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FF81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  <a:sym typeface="Symbol" pitchFamily="18" charset="2"/>
              </a:rPr>
              <a:t></a:t>
            </a:r>
          </a:p>
        </p:txBody>
      </p:sp>
    </p:spTree>
    <p:extLst>
      <p:ext uri="{BB962C8B-B14F-4D97-AF65-F5344CB8AC3E}">
        <p14:creationId xmlns:p14="http://schemas.microsoft.com/office/powerpoint/2010/main" val="339604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4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5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47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  <p:bldP spid="10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37" descr="nj">
            <a:extLst>
              <a:ext uri="{FF2B5EF4-FFF2-40B4-BE49-F238E27FC236}">
                <a16:creationId xmlns:a16="http://schemas.microsoft.com/office/drawing/2014/main" id="{70306019-D958-410E-B3CF-92D878F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870" y="292161"/>
            <a:ext cx="3330381" cy="214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figure 03-34">
            <a:extLst>
              <a:ext uri="{FF2B5EF4-FFF2-40B4-BE49-F238E27FC236}">
                <a16:creationId xmlns:a16="http://schemas.microsoft.com/office/drawing/2014/main" id="{B4BCFD11-EA72-4CFE-B08A-28662789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2" y="620040"/>
            <a:ext cx="3506634" cy="527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igure 03-35">
            <a:extLst>
              <a:ext uri="{FF2B5EF4-FFF2-40B4-BE49-F238E27FC236}">
                <a16:creationId xmlns:a16="http://schemas.microsoft.com/office/drawing/2014/main" id="{BE13C1EC-7582-4E29-B15F-98B865874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287" y="553924"/>
            <a:ext cx="3506634" cy="530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2F8F35CB-A9E4-4931-A5B1-B799DDC24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05" y="5859544"/>
            <a:ext cx="2730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Li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 through N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B08C983A-0FB2-45E7-B09B-3024DAA07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0357" y="5859544"/>
            <a:ext cx="28167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O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 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, F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 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and Ne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 </a:t>
            </a:r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161F4004-F14D-4993-9EE4-AEAF7D57D0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0242" y="3027871"/>
            <a:ext cx="3053509" cy="560341"/>
          </a:xfrm>
          <a:prstGeom prst="line">
            <a:avLst/>
          </a:prstGeom>
          <a:noFill/>
          <a:ln w="12700">
            <a:solidFill>
              <a:srgbClr val="990000"/>
            </a:solidFill>
            <a:prstDash val="dash"/>
            <a:round/>
            <a:headEnd type="arrow" w="lg" len="lg"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1F7DF8CB-9AC3-436A-8208-17E7B63E1C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7562" y="3027872"/>
            <a:ext cx="3053509" cy="579437"/>
          </a:xfrm>
          <a:prstGeom prst="line">
            <a:avLst/>
          </a:prstGeom>
          <a:noFill/>
          <a:ln w="9525">
            <a:solidFill>
              <a:srgbClr val="990000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97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5D1C8-F242-49EE-968C-9DD7A1615B38}"/>
              </a:ext>
            </a:extLst>
          </p:cNvPr>
          <p:cNvSpPr txBox="1">
            <a:spLocks/>
          </p:cNvSpPr>
          <p:nvPr/>
        </p:nvSpPr>
        <p:spPr>
          <a:xfrm>
            <a:off x="1981200" y="194730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共价键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—Lewis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6025C0-4104-474D-AB49-954894922CD0}"/>
              </a:ext>
            </a:extLst>
          </p:cNvPr>
          <p:cNvSpPr txBox="1">
            <a:spLocks/>
          </p:cNvSpPr>
          <p:nvPr/>
        </p:nvSpPr>
        <p:spPr>
          <a:xfrm>
            <a:off x="621437" y="1327908"/>
            <a:ext cx="8993082" cy="2766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分子中原子之间可以通过共享电子对而使每一个原子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具有稳定的稀有气体的电子结构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，这样形成的分子为“共价分子”又称“八隅体规则”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(Octet Rule)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原子通过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共用电子对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而形成的化学键称为“共价键”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6375F4E-9CBF-4E66-93FB-24118F711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678" y="1636901"/>
            <a:ext cx="1633885" cy="2064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3DEC99E-3AE7-4EBB-ABE4-172F704CF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5" t="21661" b="26373"/>
          <a:stretch>
            <a:fillRect/>
          </a:stretch>
        </p:blipFill>
        <p:spPr bwMode="auto">
          <a:xfrm>
            <a:off x="8680749" y="4123935"/>
            <a:ext cx="2072871" cy="250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A48B40-1A4B-41DB-B1B9-E4AF8FE06A2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484" y="4071957"/>
            <a:ext cx="2803032" cy="2638148"/>
          </a:xfrm>
          <a:prstGeom prst="rect">
            <a:avLst/>
          </a:prstGeom>
        </p:spPr>
      </p:pic>
      <p:pic>
        <p:nvPicPr>
          <p:cNvPr id="7" name="Picture 29">
            <a:extLst>
              <a:ext uri="{FF2B5EF4-FFF2-40B4-BE49-F238E27FC236}">
                <a16:creationId xmlns:a16="http://schemas.microsoft.com/office/drawing/2014/main" id="{EB43764A-74F6-486B-B952-6475DF60C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8" t="30695" b="27962"/>
          <a:stretch>
            <a:fillRect/>
          </a:stretch>
        </p:blipFill>
        <p:spPr bwMode="auto">
          <a:xfrm>
            <a:off x="1408479" y="4433255"/>
            <a:ext cx="2498964" cy="219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23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图片 317">
            <a:extLst>
              <a:ext uri="{FF2B5EF4-FFF2-40B4-BE49-F238E27FC236}">
                <a16:creationId xmlns:a16="http://schemas.microsoft.com/office/drawing/2014/main" id="{712FADD9-7200-4AFA-9053-BE93FF07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64" y="152115"/>
            <a:ext cx="4292790" cy="5946841"/>
          </a:xfrm>
          <a:prstGeom prst="rect">
            <a:avLst/>
          </a:prstGeom>
        </p:spPr>
      </p:pic>
      <p:pic>
        <p:nvPicPr>
          <p:cNvPr id="361" name="图片 360">
            <a:extLst>
              <a:ext uri="{FF2B5EF4-FFF2-40B4-BE49-F238E27FC236}">
                <a16:creationId xmlns:a16="http://schemas.microsoft.com/office/drawing/2014/main" id="{0F99C08F-574E-4987-8CEE-762D0D1D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978" y="549809"/>
            <a:ext cx="5618231" cy="5151451"/>
          </a:xfrm>
          <a:prstGeom prst="rect">
            <a:avLst/>
          </a:prstGeom>
        </p:spPr>
      </p:pic>
      <p:sp>
        <p:nvSpPr>
          <p:cNvPr id="362" name="Text Box 4">
            <a:extLst>
              <a:ext uri="{FF2B5EF4-FFF2-40B4-BE49-F238E27FC236}">
                <a16:creationId xmlns:a16="http://schemas.microsoft.com/office/drawing/2014/main" id="{ACBB9566-3035-4E90-A37B-98BFC8B84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909" y="6098956"/>
            <a:ext cx="27305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Li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 through N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</a:t>
            </a:r>
          </a:p>
        </p:txBody>
      </p:sp>
      <p:sp>
        <p:nvSpPr>
          <p:cNvPr id="363" name="Text Box 5">
            <a:extLst>
              <a:ext uri="{FF2B5EF4-FFF2-40B4-BE49-F238E27FC236}">
                <a16:creationId xmlns:a16="http://schemas.microsoft.com/office/drawing/2014/main" id="{270BC654-95F1-4826-A004-6EB5B3156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3860" y="6074711"/>
            <a:ext cx="28167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O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 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, F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 </a:t>
            </a:r>
            <a:r>
              <a:rPr lang="en-US" altLang="zh-CN" sz="3200" b="1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and Ne</a:t>
            </a:r>
            <a:r>
              <a:rPr lang="en-US" altLang="zh-CN" sz="3200" b="1" baseline="-25000" dirty="0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2 </a:t>
            </a:r>
          </a:p>
        </p:txBody>
      </p:sp>
    </p:spTree>
    <p:extLst>
      <p:ext uri="{BB962C8B-B14F-4D97-AF65-F5344CB8AC3E}">
        <p14:creationId xmlns:p14="http://schemas.microsoft.com/office/powerpoint/2010/main" val="29943757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图5">
            <a:extLst>
              <a:ext uri="{FF2B5EF4-FFF2-40B4-BE49-F238E27FC236}">
                <a16:creationId xmlns:a16="http://schemas.microsoft.com/office/drawing/2014/main" id="{239364AF-F9C1-4A0E-B250-14D99807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142"/>
            <a:ext cx="12192000" cy="6401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734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11B31-86E7-492A-91B6-A9EA1B5AAD6B}"/>
              </a:ext>
            </a:extLst>
          </p:cNvPr>
          <p:cNvSpPr txBox="1">
            <a:spLocks/>
          </p:cNvSpPr>
          <p:nvPr/>
        </p:nvSpPr>
        <p:spPr>
          <a:xfrm>
            <a:off x="732407" y="434436"/>
            <a:ext cx="8229600" cy="77292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分子的磁性</a:t>
            </a:r>
          </a:p>
        </p:txBody>
      </p:sp>
      <p:pic>
        <p:nvPicPr>
          <p:cNvPr id="3" name="Picture 2" descr="图5">
            <a:extLst>
              <a:ext uri="{FF2B5EF4-FFF2-40B4-BE49-F238E27FC236}">
                <a16:creationId xmlns:a16="http://schemas.microsoft.com/office/drawing/2014/main" id="{4EEC039D-2BA7-47FB-9674-A2B755AC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441" y="348443"/>
            <a:ext cx="6732244" cy="371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4">
            <a:extLst>
              <a:ext uri="{FF2B5EF4-FFF2-40B4-BE49-F238E27FC236}">
                <a16:creationId xmlns:a16="http://schemas.microsoft.com/office/drawing/2014/main" id="{1A574686-D882-479F-9C41-EF7C6E58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95" y="4151271"/>
            <a:ext cx="87137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电子自旋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自旋磁矩，电子绕核运动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轨道磁矩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AE1B83B-B4A2-4F3A-BF61-0DC471DD75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250192"/>
              </p:ext>
            </p:extLst>
          </p:nvPr>
        </p:nvGraphicFramePr>
        <p:xfrm>
          <a:off x="4800383" y="4814165"/>
          <a:ext cx="381635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0" name="公式" r:id="rId4" imgW="1028254" imgH="253890" progId="Equation.3">
                  <p:embed/>
                </p:oleObj>
              </mc:Choice>
              <mc:Fallback>
                <p:oleObj name="公式" r:id="rId4" imgW="1028254" imgH="25389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383" y="4814165"/>
                        <a:ext cx="3816350" cy="9429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AC6CE92F-1FAF-452D-9366-65FA8C045D8B}"/>
              </a:ext>
            </a:extLst>
          </p:cNvPr>
          <p:cNvSpPr/>
          <p:nvPr/>
        </p:nvSpPr>
        <p:spPr>
          <a:xfrm>
            <a:off x="5198057" y="5898579"/>
            <a:ext cx="3163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i="1" dirty="0">
                <a:latin typeface="Tahoma" pitchFamily="34" charset="0"/>
                <a:sym typeface="Symbol" pitchFamily="18" charset="2"/>
              </a:rPr>
              <a:t></a:t>
            </a:r>
            <a:r>
              <a:rPr lang="en-US" altLang="zh-CN" sz="2000" b="1" i="1" baseline="-25000" dirty="0">
                <a:latin typeface="Tahoma" pitchFamily="34" charset="0"/>
                <a:sym typeface="Symbol" pitchFamily="18" charset="2"/>
              </a:rPr>
              <a:t>B</a:t>
            </a:r>
            <a:r>
              <a:rPr lang="zh-CN" altLang="en-US" sz="2000" b="1" dirty="0">
                <a:latin typeface="Tahoma" pitchFamily="34" charset="0"/>
              </a:rPr>
              <a:t>称</a:t>
            </a:r>
            <a:r>
              <a:rPr lang="zh-CN" altLang="en-US" sz="2000" b="1" dirty="0"/>
              <a:t>“</a:t>
            </a:r>
            <a:r>
              <a:rPr lang="zh-CN" altLang="en-US" sz="2000" b="1" dirty="0">
                <a:latin typeface="Tahoma" pitchFamily="34" charset="0"/>
              </a:rPr>
              <a:t>玻尔磁子</a:t>
            </a:r>
            <a:r>
              <a:rPr lang="zh-CN" altLang="en-US" sz="2000" b="1" dirty="0"/>
              <a:t>”</a:t>
            </a:r>
            <a:r>
              <a:rPr lang="en-US" altLang="zh-CN" sz="2000" b="1" dirty="0">
                <a:latin typeface="Tahoma" pitchFamily="34" charset="0"/>
              </a:rPr>
              <a:t>, </a:t>
            </a:r>
            <a:r>
              <a:rPr lang="zh-CN" altLang="en-US" sz="2000" b="1" dirty="0">
                <a:latin typeface="Tahoma" pitchFamily="34" charset="0"/>
              </a:rPr>
              <a:t>非</a:t>
            </a:r>
            <a:r>
              <a:rPr lang="en-US" altLang="zh-CN" sz="2000" b="1" dirty="0">
                <a:latin typeface="Tahoma" pitchFamily="34" charset="0"/>
              </a:rPr>
              <a:t>SI</a:t>
            </a:r>
            <a:r>
              <a:rPr lang="zh-CN" altLang="en-US" sz="2000" b="1" dirty="0">
                <a:latin typeface="Tahoma" pitchFamily="34" charset="0"/>
              </a:rPr>
              <a:t>单位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CF8662-9EEA-4901-B864-3FE82045E682}"/>
              </a:ext>
            </a:extLst>
          </p:cNvPr>
          <p:cNvSpPr/>
          <p:nvPr/>
        </p:nvSpPr>
        <p:spPr>
          <a:xfrm>
            <a:off x="2319161" y="5086785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磁矩为矢量：</a:t>
            </a:r>
            <a:endParaRPr lang="zh-CN" altLang="en-US" sz="2800" i="1" baseline="-25000" dirty="0">
              <a:latin typeface="微软雅黑" panose="020B0503020204020204" pitchFamily="34" charset="-122"/>
              <a:ea typeface="微软雅黑" panose="020B0503020204020204" pitchFamily="34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154015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>
            <a:extLst>
              <a:ext uri="{FF2B5EF4-FFF2-40B4-BE49-F238E27FC236}">
                <a16:creationId xmlns:a16="http://schemas.microsoft.com/office/drawing/2014/main" id="{30BA17E0-5801-46A9-AAE6-688749FBD5A1}"/>
              </a:ext>
            </a:extLst>
          </p:cNvPr>
          <p:cNvSpPr txBox="1">
            <a:spLocks noChangeArrowheads="1"/>
          </p:cNvSpPr>
          <p:nvPr/>
        </p:nvSpPr>
        <p:spPr>
          <a:xfrm>
            <a:off x="1040937" y="1154098"/>
            <a:ext cx="9709921" cy="1162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spcBef>
                <a:spcPts val="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分子轨道能级顺序根据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等电子体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同核双原子分子轨道能级确定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分子轨道符号不再用下标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r>
              <a:rPr lang="en-US" altLang="zh-CN" sz="2400" b="1" dirty="0">
                <a:sym typeface="Symbol" pitchFamily="18" charset="2"/>
              </a:rPr>
              <a:t>                    </a:t>
            </a:r>
          </a:p>
        </p:txBody>
      </p:sp>
      <p:pic>
        <p:nvPicPr>
          <p:cNvPr id="3" name="Picture 97" descr="图9">
            <a:extLst>
              <a:ext uri="{FF2B5EF4-FFF2-40B4-BE49-F238E27FC236}">
                <a16:creationId xmlns:a16="http://schemas.microsoft.com/office/drawing/2014/main" id="{2CA25DA7-597D-4ABE-9FC2-DFAAFC97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73" y="2464696"/>
            <a:ext cx="7180681" cy="394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026">
            <a:extLst>
              <a:ext uri="{FF2B5EF4-FFF2-40B4-BE49-F238E27FC236}">
                <a16:creationId xmlns:a16="http://schemas.microsoft.com/office/drawing/2014/main" id="{197C43CC-7264-45A5-A36D-44FC5C04CD30}"/>
              </a:ext>
            </a:extLst>
          </p:cNvPr>
          <p:cNvSpPr txBox="1">
            <a:spLocks noChangeArrowheads="1"/>
          </p:cNvSpPr>
          <p:nvPr/>
        </p:nvSpPr>
        <p:spPr>
          <a:xfrm>
            <a:off x="466078" y="254663"/>
            <a:ext cx="8229600" cy="81395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异核双原子分子的结构</a:t>
            </a:r>
          </a:p>
        </p:txBody>
      </p:sp>
    </p:spTree>
    <p:extLst>
      <p:ext uri="{BB962C8B-B14F-4D97-AF65-F5344CB8AC3E}">
        <p14:creationId xmlns:p14="http://schemas.microsoft.com/office/powerpoint/2010/main" val="1622852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utane.chem.uiuc.edu/pshapley/312/Lectures/L5/3.gif">
            <a:extLst>
              <a:ext uri="{FF2B5EF4-FFF2-40B4-BE49-F238E27FC236}">
                <a16:creationId xmlns:a16="http://schemas.microsoft.com/office/drawing/2014/main" id="{199C9318-0E88-4BF7-9227-51EECEC6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2"/>
          <a:stretch>
            <a:fillRect/>
          </a:stretch>
        </p:blipFill>
        <p:spPr bwMode="auto">
          <a:xfrm>
            <a:off x="6486768" y="1555209"/>
            <a:ext cx="5705232" cy="480706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027">
            <a:extLst>
              <a:ext uri="{FF2B5EF4-FFF2-40B4-BE49-F238E27FC236}">
                <a16:creationId xmlns:a16="http://schemas.microsoft.com/office/drawing/2014/main" id="{55CD466F-342E-48F9-8080-4C78AF603BC0}"/>
              </a:ext>
            </a:extLst>
          </p:cNvPr>
          <p:cNvSpPr txBox="1">
            <a:spLocks noChangeArrowheads="1"/>
          </p:cNvSpPr>
          <p:nvPr/>
        </p:nvSpPr>
        <p:spPr>
          <a:xfrm>
            <a:off x="184731" y="237200"/>
            <a:ext cx="6718145" cy="3191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32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互为</a:t>
            </a:r>
            <a:r>
              <a:rPr lang="zh-CN" altLang="en-US" sz="3200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等电子体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(14 e )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800"/>
              </a:spcBef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1s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*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1s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*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2py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2pz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4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 (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2px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(1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(2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(3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(4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   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(1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 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4      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(5</a:t>
            </a:r>
            <a:r>
              <a:rPr lang="zh-CN" altLang="en-US" sz="2400" b="1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) 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  <a:p>
            <a:pPr>
              <a:buFontTx/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       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相当于价键法：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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O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                                     </a:t>
            </a:r>
          </a:p>
        </p:txBody>
      </p:sp>
      <p:sp>
        <p:nvSpPr>
          <p:cNvPr id="4" name="Rectangle 1029">
            <a:extLst>
              <a:ext uri="{FF2B5EF4-FFF2-40B4-BE49-F238E27FC236}">
                <a16:creationId xmlns:a16="http://schemas.microsoft.com/office/drawing/2014/main" id="{80A3C8BC-F207-4188-A638-B8D3283C0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0073530D-7A5C-4DCD-B562-7A95DDDE4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graphicFrame>
        <p:nvGraphicFramePr>
          <p:cNvPr id="6" name="Object 1030">
            <a:extLst>
              <a:ext uri="{FF2B5EF4-FFF2-40B4-BE49-F238E27FC236}">
                <a16:creationId xmlns:a16="http://schemas.microsoft.com/office/drawing/2014/main" id="{79F15578-6470-4627-9B5D-C14D53CF9A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874123"/>
              </p:ext>
            </p:extLst>
          </p:nvPr>
        </p:nvGraphicFramePr>
        <p:xfrm>
          <a:off x="1299090" y="2809629"/>
          <a:ext cx="1223963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3" name="公式" r:id="rId4" imgW="596641" imgH="393529" progId="Equation.3">
                  <p:embed/>
                </p:oleObj>
              </mc:Choice>
              <mc:Fallback>
                <p:oleObj name="公式" r:id="rId4" imgW="596641" imgH="393529" progId="Equation.3">
                  <p:embed/>
                  <p:pic>
                    <p:nvPicPr>
                      <p:cNvPr id="47106" name="Object 1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090" y="2809629"/>
                        <a:ext cx="1223963" cy="79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033">
            <a:extLst>
              <a:ext uri="{FF2B5EF4-FFF2-40B4-BE49-F238E27FC236}">
                <a16:creationId xmlns:a16="http://schemas.microsoft.com/office/drawing/2014/main" id="{F930306E-5D39-4A4B-BE77-B749A7482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92387"/>
            <a:ext cx="1847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73867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60046E7-F22B-44B1-A4DD-6A83AA989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34" y="263200"/>
            <a:ext cx="1428750" cy="595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4">
            <a:extLst>
              <a:ext uri="{FF2B5EF4-FFF2-40B4-BE49-F238E27FC236}">
                <a16:creationId xmlns:a16="http://schemas.microsoft.com/office/drawing/2014/main" id="{6EC9F8BD-6CFE-4A32-8807-442FE036B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326" y="833807"/>
            <a:ext cx="3533527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*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2py 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*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2pz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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2py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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2pz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4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          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2px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*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2s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2s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*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1s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1s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    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                       O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</a:t>
            </a:r>
            <a:endParaRPr lang="en-US" altLang="zh-CN" sz="3200" b="1" baseline="30000" dirty="0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  <a:sym typeface="Symbol" pitchFamily="18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C97F4-1F3E-4C6B-B8EF-3B2398887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27" y="283269"/>
            <a:ext cx="1517831" cy="593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6">
            <a:extLst>
              <a:ext uri="{FF2B5EF4-FFF2-40B4-BE49-F238E27FC236}">
                <a16:creationId xmlns:a16="http://schemas.microsoft.com/office/drawing/2014/main" id="{871AFF92-A1A2-4A1F-80C3-92B0C21C2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2202" y="855663"/>
            <a:ext cx="374898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*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2py 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*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2pz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1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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2py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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2pz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4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          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2px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*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2s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2s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*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1s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   (</a:t>
            </a:r>
            <a:r>
              <a:rPr lang="zh-CN" altLang="en-US" sz="3200" b="1" i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</a:t>
            </a:r>
            <a:r>
              <a:rPr lang="en-US" altLang="zh-CN" sz="3200" b="1" baseline="-25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1s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)</a:t>
            </a:r>
            <a:r>
              <a:rPr lang="en-US" altLang="zh-CN" sz="3200" b="1" baseline="30000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2    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</a:rPr>
              <a:t>NO</a:t>
            </a:r>
            <a:r>
              <a:rPr lang="en-US" altLang="zh-CN" sz="3200" b="1" dirty="0">
                <a:solidFill>
                  <a:prstClr val="black"/>
                </a:solidFill>
                <a:latin typeface="Tahoma" pitchFamily="34" charset="0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    </a:t>
            </a:r>
            <a:endParaRPr lang="en-US" altLang="zh-CN" sz="3200" b="1" baseline="30000" dirty="0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  <a:sym typeface="Symbol" pitchFamily="18" charset="2"/>
            </a:endParaRPr>
          </a:p>
        </p:txBody>
      </p:sp>
      <p:pic>
        <p:nvPicPr>
          <p:cNvPr id="6" name="Picture 5" descr="http://www.mpcfaculty.net/mark_bishop/wpeD.gif">
            <a:extLst>
              <a:ext uri="{FF2B5EF4-FFF2-40B4-BE49-F238E27FC236}">
                <a16:creationId xmlns:a16="http://schemas.microsoft.com/office/drawing/2014/main" id="{98B6E674-D1BF-4EFF-8789-8EB234EE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577" y="6121075"/>
            <a:ext cx="1435408" cy="59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2121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B4D7D62-C0A9-42C2-A959-B3D0343EDA86}"/>
              </a:ext>
            </a:extLst>
          </p:cNvPr>
          <p:cNvSpPr/>
          <p:nvPr/>
        </p:nvSpPr>
        <p:spPr>
          <a:xfrm>
            <a:off x="652326" y="260501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键的极性及键型过渡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8ABCA9-C193-4CC3-8B1E-959D4EFE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41760" r="29630" b="14555"/>
          <a:stretch>
            <a:fillRect/>
          </a:stretch>
        </p:blipFill>
        <p:spPr bwMode="auto">
          <a:xfrm>
            <a:off x="4866171" y="1370105"/>
            <a:ext cx="3024187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173EB0F-48B3-4F23-8D09-4AFC56AAC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3" t="44102" r="31387" b="19292"/>
          <a:stretch>
            <a:fillRect/>
          </a:stretch>
        </p:blipFill>
        <p:spPr bwMode="auto">
          <a:xfrm>
            <a:off x="1450278" y="1695543"/>
            <a:ext cx="2881313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E526D88A-30F9-4FC8-80BA-F377A54E19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328529"/>
              </p:ext>
            </p:extLst>
          </p:nvPr>
        </p:nvGraphicFramePr>
        <p:xfrm>
          <a:off x="8155534" y="1309473"/>
          <a:ext cx="2693601" cy="2618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7" name="Image" r:id="rId5" imgW="5879365" imgH="5714286" progId="">
                  <p:embed/>
                </p:oleObj>
              </mc:Choice>
              <mc:Fallback>
                <p:oleObj name="Image" r:id="rId5" imgW="5879365" imgH="5714286" progId="">
                  <p:embed/>
                  <p:pic>
                    <p:nvPicPr>
                      <p:cNvPr id="10" name="Object 8">
                        <a:extLst>
                          <a:ext uri="{FF2B5EF4-FFF2-40B4-BE49-F238E27FC236}">
                            <a16:creationId xmlns:a16="http://schemas.microsoft.com/office/drawing/2014/main" id="{2BA6969B-61AA-479E-97E2-E968EA3753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5534" y="1309473"/>
                        <a:ext cx="2693601" cy="2618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CEECAF19-CCAE-49A2-BBCA-2896D921A92F}"/>
              </a:ext>
            </a:extLst>
          </p:cNvPr>
          <p:cNvSpPr/>
          <p:nvPr/>
        </p:nvSpPr>
        <p:spPr>
          <a:xfrm>
            <a:off x="1914239" y="3922320"/>
            <a:ext cx="1633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Cl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共享电子对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3248E39-0072-4ADA-8430-5BA2001BCC70}"/>
              </a:ext>
            </a:extLst>
          </p:cNvPr>
          <p:cNvSpPr/>
          <p:nvPr/>
        </p:nvSpPr>
        <p:spPr>
          <a:xfrm>
            <a:off x="8210951" y="3922320"/>
            <a:ext cx="29033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NaCl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电子对被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单方面占有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DCD74E-22DF-4E70-AB11-C17591DE66BF}"/>
              </a:ext>
            </a:extLst>
          </p:cNvPr>
          <p:cNvSpPr/>
          <p:nvPr/>
        </p:nvSpPr>
        <p:spPr>
          <a:xfrm>
            <a:off x="5644730" y="4124683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极性共价键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D2F4FFF-AB46-4BF0-BEEB-733C50C7CA6D}"/>
              </a:ext>
            </a:extLst>
          </p:cNvPr>
          <p:cNvSpPr txBox="1">
            <a:spLocks noChangeArrowheads="1"/>
          </p:cNvSpPr>
          <p:nvPr/>
        </p:nvSpPr>
        <p:spPr>
          <a:xfrm>
            <a:off x="2722225" y="5073496"/>
            <a:ext cx="7185586" cy="1424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</a:t>
            </a:r>
            <a:r>
              <a:rPr lang="zh-CN" altLang="en-US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0,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非极性键，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正、负电荷重心重合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ymbol"/>
              </a:rPr>
              <a:t>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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0,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极性键，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正、负电荷重心不重合</a:t>
            </a:r>
          </a:p>
        </p:txBody>
      </p:sp>
    </p:spTree>
    <p:extLst>
      <p:ext uri="{BB962C8B-B14F-4D97-AF65-F5344CB8AC3E}">
        <p14:creationId xmlns:p14="http://schemas.microsoft.com/office/powerpoint/2010/main" val="137684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71D2962-837B-4998-B0C1-AFF8C83E62DA}"/>
              </a:ext>
            </a:extLst>
          </p:cNvPr>
          <p:cNvSpPr txBox="1">
            <a:spLocks noChangeArrowheads="1"/>
          </p:cNvSpPr>
          <p:nvPr/>
        </p:nvSpPr>
        <p:spPr>
          <a:xfrm>
            <a:off x="752702" y="374686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分子的极性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AD62C3C-0C4E-4EC0-8337-6818252AE69F}"/>
              </a:ext>
            </a:extLst>
          </p:cNvPr>
          <p:cNvSpPr txBox="1">
            <a:spLocks noChangeArrowheads="1"/>
          </p:cNvSpPr>
          <p:nvPr/>
        </p:nvSpPr>
        <p:spPr>
          <a:xfrm>
            <a:off x="2871927" y="1049910"/>
            <a:ext cx="6671568" cy="28828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分子的正、负电荷重心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重合</a:t>
            </a:r>
            <a:b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非极性分子：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Cl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12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分子的正、负电荷重心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不重合</a:t>
            </a:r>
            <a:b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极性分子： </a:t>
            </a:r>
            <a:r>
              <a:rPr lang="zh-CN" altLang="en-US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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+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 — Cl</a:t>
            </a:r>
            <a:r>
              <a:rPr lang="zh-CN" altLang="en-US" b="1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</a:t>
            </a:r>
            <a:r>
              <a:rPr lang="en-US" altLang="zh-CN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1024">
            <a:extLst>
              <a:ext uri="{FF2B5EF4-FFF2-40B4-BE49-F238E27FC236}">
                <a16:creationId xmlns:a16="http://schemas.microsoft.com/office/drawing/2014/main" id="{4EC7572F-2E66-41D6-9029-3288B1FB9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41760" r="29630" b="26068"/>
          <a:stretch/>
        </p:blipFill>
        <p:spPr bwMode="auto">
          <a:xfrm>
            <a:off x="7625926" y="4607760"/>
            <a:ext cx="2592288" cy="156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25">
            <a:extLst>
              <a:ext uri="{FF2B5EF4-FFF2-40B4-BE49-F238E27FC236}">
                <a16:creationId xmlns:a16="http://schemas.microsoft.com/office/drawing/2014/main" id="{DCDE889D-07A3-4DB9-8997-DAA2D09F5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3" t="44102" r="31387" b="32436"/>
          <a:stretch/>
        </p:blipFill>
        <p:spPr bwMode="auto">
          <a:xfrm>
            <a:off x="1505246" y="4507591"/>
            <a:ext cx="3168352" cy="1572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26" descr="marginal 03-31">
            <a:extLst>
              <a:ext uri="{FF2B5EF4-FFF2-40B4-BE49-F238E27FC236}">
                <a16:creationId xmlns:a16="http://schemas.microsoft.com/office/drawing/2014/main" id="{B502B68F-4AC5-4EFE-AAC4-4E14C6F2A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" b="16786"/>
          <a:stretch>
            <a:fillRect/>
          </a:stretch>
        </p:blipFill>
        <p:spPr bwMode="auto">
          <a:xfrm>
            <a:off x="4457574" y="4279578"/>
            <a:ext cx="2952328" cy="202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8217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D8DCBDF-3107-48C4-9180-953000C40841}"/>
              </a:ext>
            </a:extLst>
          </p:cNvPr>
          <p:cNvSpPr txBox="1">
            <a:spLocks noChangeArrowheads="1"/>
          </p:cNvSpPr>
          <p:nvPr/>
        </p:nvSpPr>
        <p:spPr>
          <a:xfrm>
            <a:off x="2441575" y="109429"/>
            <a:ext cx="7308850" cy="6953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分子的偶极矩与键偶极矩的关系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3075F4-2054-4F23-B752-D0E6B0DCD22F}"/>
              </a:ext>
            </a:extLst>
          </p:cNvPr>
          <p:cNvSpPr/>
          <p:nvPr/>
        </p:nvSpPr>
        <p:spPr>
          <a:xfrm>
            <a:off x="556559" y="895584"/>
            <a:ext cx="937755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）双原子分子：分子偶极矩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键偶极矩一致。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非极性键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非极性分子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H-H , Cl-Cl, N</a:t>
            </a:r>
            <a:r>
              <a:rPr lang="el-GR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…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极性键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→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极性分子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H-F ,  H-Cl , H-Br 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044EE3-A21F-4ADD-852C-2A02B73BFD4A}"/>
              </a:ext>
            </a:extLst>
          </p:cNvPr>
          <p:cNvSpPr/>
          <p:nvPr/>
        </p:nvSpPr>
        <p:spPr>
          <a:xfrm>
            <a:off x="556559" y="2544930"/>
            <a:ext cx="95227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）多原子分子：分子极性由键极性和分子几何形状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个因素决定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CO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O=C=O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极性键，非极性分子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H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                       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极性键，极性分子</a:t>
            </a:r>
          </a:p>
        </p:txBody>
      </p:sp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943ABC18-CAEE-4387-9483-EC8109F54E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326101"/>
              </p:ext>
            </p:extLst>
          </p:nvPr>
        </p:nvGraphicFramePr>
        <p:xfrm>
          <a:off x="3770608" y="4334768"/>
          <a:ext cx="4210081" cy="2289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81" name="Image" r:id="rId3" imgW="7593651" imgH="4126984" progId="">
                  <p:embed/>
                </p:oleObj>
              </mc:Choice>
              <mc:Fallback>
                <p:oleObj name="Image" r:id="rId3" imgW="7593651" imgH="4126984" progId="">
                  <p:embed/>
                  <p:pic>
                    <p:nvPicPr>
                      <p:cNvPr id="7170" name="Object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608" y="4334768"/>
                        <a:ext cx="4210081" cy="22895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7" descr="marginal 03-32">
            <a:extLst>
              <a:ext uri="{FF2B5EF4-FFF2-40B4-BE49-F238E27FC236}">
                <a16:creationId xmlns:a16="http://schemas.microsoft.com/office/drawing/2014/main" id="{CC250EED-FE29-4267-9DE0-43F1C37EF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4"/>
          <a:stretch>
            <a:fillRect/>
          </a:stretch>
        </p:blipFill>
        <p:spPr bwMode="auto">
          <a:xfrm>
            <a:off x="6169676" y="4678065"/>
            <a:ext cx="2595681" cy="204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marginal 03-31">
            <a:extLst>
              <a:ext uri="{FF2B5EF4-FFF2-40B4-BE49-F238E27FC236}">
                <a16:creationId xmlns:a16="http://schemas.microsoft.com/office/drawing/2014/main" id="{98090C3F-ED2A-449F-A15B-245A9058F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" b="16786"/>
          <a:stretch>
            <a:fillRect/>
          </a:stretch>
        </p:blipFill>
        <p:spPr bwMode="auto">
          <a:xfrm>
            <a:off x="3770608" y="5051163"/>
            <a:ext cx="2426037" cy="166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51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25">
            <a:extLst>
              <a:ext uri="{FF2B5EF4-FFF2-40B4-BE49-F238E27FC236}">
                <a16:creationId xmlns:a16="http://schemas.microsoft.com/office/drawing/2014/main" id="{B6749319-9F98-4BC9-8217-1481B2AA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41760" r="29630" b="28001"/>
          <a:stretch>
            <a:fillRect/>
          </a:stretch>
        </p:blipFill>
        <p:spPr bwMode="auto">
          <a:xfrm>
            <a:off x="8983585" y="5077126"/>
            <a:ext cx="3024187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027">
            <a:extLst>
              <a:ext uri="{FF2B5EF4-FFF2-40B4-BE49-F238E27FC236}">
                <a16:creationId xmlns:a16="http://schemas.microsoft.com/office/drawing/2014/main" id="{B0932FC7-2E85-4D8D-8A2E-2CDC6D0AB9B0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6360" y="6005814"/>
            <a:ext cx="12954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3200" b="1">
              <a:solidFill>
                <a:prstClr val="black"/>
              </a:solidFill>
              <a:latin typeface="Tahoma" pitchFamily="34" charset="0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7" name="Text Box 1028">
            <a:extLst>
              <a:ext uri="{FF2B5EF4-FFF2-40B4-BE49-F238E27FC236}">
                <a16:creationId xmlns:a16="http://schemas.microsoft.com/office/drawing/2014/main" id="{51BD09FC-3B98-4210-86BA-FE90F18C2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7522" y="5407326"/>
            <a:ext cx="361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i="1">
                <a:solidFill>
                  <a:prstClr val="black"/>
                </a:solidFill>
                <a:latin typeface="Times New Roman" pitchFamily="18" charset="0"/>
                <a:cs typeface="Arial Unicode MS" pitchFamily="34" charset="-122"/>
              </a:rPr>
              <a:t>d</a:t>
            </a:r>
          </a:p>
        </p:txBody>
      </p:sp>
      <p:pic>
        <p:nvPicPr>
          <p:cNvPr id="2" name="Picture 4" descr="FG09_011">
            <a:extLst>
              <a:ext uri="{FF2B5EF4-FFF2-40B4-BE49-F238E27FC236}">
                <a16:creationId xmlns:a16="http://schemas.microsoft.com/office/drawing/2014/main" id="{FED256B9-35FE-4457-BC37-66D8DA301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28" y="1953339"/>
            <a:ext cx="5444215" cy="36301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9B33BA2D-9D4F-41F1-835A-17A965F64737}"/>
              </a:ext>
            </a:extLst>
          </p:cNvPr>
          <p:cNvSpPr txBox="1">
            <a:spLocks/>
          </p:cNvSpPr>
          <p:nvPr/>
        </p:nvSpPr>
        <p:spPr>
          <a:xfrm>
            <a:off x="1981200" y="202068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偶极矩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0112A6-3E4C-447B-99C1-03D35F6D3C10}"/>
              </a:ext>
            </a:extLst>
          </p:cNvPr>
          <p:cNvSpPr/>
          <p:nvPr/>
        </p:nvSpPr>
        <p:spPr>
          <a:xfrm>
            <a:off x="5911772" y="1290023"/>
            <a:ext cx="6096000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“分子的极性”通常用偶极矩表示，偶极矩的大小等于分子中偶极上电荷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(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q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与正、负电荷重心之间的平衡距离（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）的乘积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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q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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  <a:sym typeface="Symbol" pitchFamily="18" charset="2"/>
              </a:rPr>
              <a:t>l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偶极矩的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单位是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 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单位是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Debye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 deb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3.336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10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-30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  <a:sym typeface="Symbol"/>
              </a:rPr>
              <a:t>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m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是矢量，方向： </a:t>
            </a:r>
            <a:r>
              <a:rPr lang="zh-CN" altLang="en-US" sz="3200" b="1" dirty="0">
                <a:solidFill>
                  <a:srgbClr val="097583"/>
                </a:solidFill>
                <a:latin typeface="Symbol" pitchFamily="18" charset="2"/>
                <a:ea typeface="华文新魏" pitchFamily="2" charset="-122"/>
                <a:cs typeface="Times New Roman" pitchFamily="18" charset="0"/>
              </a:rPr>
              <a:t></a:t>
            </a:r>
            <a:r>
              <a:rPr lang="en-US" altLang="zh-CN" sz="3200" b="1" dirty="0">
                <a:solidFill>
                  <a:srgbClr val="097583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+ </a:t>
            </a:r>
            <a:r>
              <a:rPr lang="en-US" altLang="zh-CN" sz="3200" b="1" dirty="0">
                <a:solidFill>
                  <a:srgbClr val="097583"/>
                </a:solidFill>
                <a:latin typeface="Symbol" pitchFamily="18" charset="2"/>
                <a:ea typeface="华文新魏" pitchFamily="2" charset="-122"/>
                <a:cs typeface="Times New Roman" pitchFamily="18" charset="0"/>
              </a:rPr>
              <a:t> </a:t>
            </a:r>
            <a:r>
              <a:rPr lang="en-US" altLang="zh-CN" sz="3200" b="1" dirty="0">
                <a:solidFill>
                  <a:srgbClr val="097583"/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-</a:t>
            </a: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m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图示方法： </a:t>
            </a:r>
            <a:r>
              <a:rPr lang="zh-CN" altLang="en-US" sz="3200" b="1" baseline="30000" dirty="0">
                <a:solidFill>
                  <a:srgbClr val="000066">
                    <a:lumMod val="60000"/>
                    <a:lumOff val="40000"/>
                  </a:srgbClr>
                </a:solidFill>
                <a:latin typeface="Symbol" pitchFamily="18" charset="2"/>
                <a:ea typeface="华文新魏" pitchFamily="2" charset="-122"/>
                <a:cs typeface="Times New Roman" pitchFamily="18" charset="0"/>
              </a:rPr>
              <a:t></a:t>
            </a:r>
            <a:r>
              <a:rPr lang="en-US" altLang="zh-CN" sz="3200" b="1" baseline="30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+</a:t>
            </a:r>
            <a:r>
              <a:rPr lang="en-US" altLang="zh-CN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H </a:t>
            </a:r>
            <a:r>
              <a:rPr lang="en-US" altLang="zh-CN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Symbol" pitchFamily="18" charset="2"/>
                <a:ea typeface="华文新魏" pitchFamily="2" charset="-122"/>
                <a:cs typeface="Times New Roman" pitchFamily="18" charset="0"/>
              </a:rPr>
              <a:t></a:t>
            </a:r>
            <a:r>
              <a:rPr lang="en-US" altLang="zh-CN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 Cl</a:t>
            </a:r>
            <a:r>
              <a:rPr lang="en-US" altLang="zh-CN" sz="3200" b="1" baseline="30000" dirty="0">
                <a:solidFill>
                  <a:srgbClr val="000066">
                    <a:lumMod val="60000"/>
                    <a:lumOff val="40000"/>
                  </a:srgbClr>
                </a:solidFill>
                <a:latin typeface="Symbol" pitchFamily="18" charset="2"/>
                <a:ea typeface="华文新魏" pitchFamily="2" charset="-122"/>
                <a:cs typeface="Times New Roman" pitchFamily="18" charset="0"/>
              </a:rPr>
              <a:t></a:t>
            </a:r>
            <a:r>
              <a:rPr lang="en-US" altLang="zh-CN" sz="3200" b="1" baseline="30000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-</a:t>
            </a:r>
            <a:r>
              <a:rPr lang="en-US" altLang="zh-CN" sz="3200" b="1" dirty="0">
                <a:solidFill>
                  <a:srgbClr val="000066">
                    <a:lumMod val="60000"/>
                    <a:lumOff val="40000"/>
                  </a:srgbClr>
                </a:solidFill>
                <a:latin typeface="Times New Roman" pitchFamily="18" charset="0"/>
                <a:ea typeface="华文新魏" pitchFamily="2" charset="-122"/>
                <a:cs typeface="Times New Roman" pitchFamily="18" charset="0"/>
              </a:rPr>
              <a:t> 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3640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>
            <a:extLst>
              <a:ext uri="{FF2B5EF4-FFF2-40B4-BE49-F238E27FC236}">
                <a16:creationId xmlns:a16="http://schemas.microsoft.com/office/drawing/2014/main" id="{0CE1917E-E812-498C-80DC-138AC6561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77" y="1216444"/>
            <a:ext cx="3015569" cy="46166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1. </a:t>
            </a:r>
            <a:r>
              <a:rPr lang="zh-CN" altLang="en-GB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价电子数目为奇数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265F2FC3-1B0B-4E91-A722-4F507D5F4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51" y="1973535"/>
            <a:ext cx="697627" cy="461665"/>
          </a:xfrm>
          <a:prstGeom prst="rect">
            <a:avLst/>
          </a:prstGeom>
          <a:solidFill>
            <a:srgbClr val="4472C4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NO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2CA0E3BD-061A-4A08-972C-51184B7CB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3351" y="1985525"/>
            <a:ext cx="2210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GB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价电子数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 </a:t>
            </a: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= 11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4AAF0A8-9885-421C-8D75-F7BFD4AB87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5445"/>
              </p:ext>
            </p:extLst>
          </p:nvPr>
        </p:nvGraphicFramePr>
        <p:xfrm>
          <a:off x="5455294" y="1932373"/>
          <a:ext cx="3240087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" name="ISIS/Draw Sketch" r:id="rId3" imgW="2614019" imgH="519258" progId="">
                  <p:embed/>
                </p:oleObj>
              </mc:Choice>
              <mc:Fallback>
                <p:oleObj name="ISIS/Draw Sketch" r:id="rId3" imgW="2614019" imgH="519258" progId="">
                  <p:embed/>
                  <p:pic>
                    <p:nvPicPr>
                      <p:cNvPr id="0" name="Picture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5294" y="1932373"/>
                        <a:ext cx="3240087" cy="63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2089425E-F0C9-4958-AC54-0355BEE733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459231"/>
              </p:ext>
            </p:extLst>
          </p:nvPr>
        </p:nvGraphicFramePr>
        <p:xfrm>
          <a:off x="4975183" y="2744694"/>
          <a:ext cx="684053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" name="ISIS/Draw Sketch" r:id="rId5" imgW="6045200" imgH="495300" progId="">
                  <p:embed/>
                </p:oleObj>
              </mc:Choice>
              <mc:Fallback>
                <p:oleObj name="ISIS/Draw Sketch" r:id="rId5" imgW="6045200" imgH="495300" progId="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183" y="2744694"/>
                        <a:ext cx="684053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8E5B6B8D-7E35-4684-AA11-4A09695003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351" y="2782794"/>
            <a:ext cx="874458" cy="466725"/>
          </a:xfrm>
          <a:prstGeom prst="rect">
            <a:avLst/>
          </a:prstGeom>
          <a:solidFill>
            <a:srgbClr val="4472C4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NO</a:t>
            </a:r>
            <a:r>
              <a:rPr lang="en-GB" altLang="zh-CN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</a:t>
            </a:r>
            <a:endParaRPr lang="en-US" altLang="zh-CN" sz="2400" b="1" baseline="-25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C380052C-5245-444B-8DDC-549D505E6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3351" y="2792319"/>
            <a:ext cx="22108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GB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价电子数 </a:t>
            </a:r>
            <a:r>
              <a:rPr lang="en-GB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= 17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10F7731A-10C9-4E15-B1BD-E1E41D1E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77" y="4020825"/>
            <a:ext cx="2281394" cy="461665"/>
          </a:xfrm>
          <a:prstGeom prst="rect">
            <a:avLst/>
          </a:prstGeom>
          <a:noFill/>
          <a:ln w="9525">
            <a:solidFill>
              <a:srgbClr val="99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2. </a:t>
            </a:r>
            <a:r>
              <a:rPr lang="zh-CN" altLang="en-GB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不足</a:t>
            </a:r>
            <a:r>
              <a:rPr lang="en-GB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8</a:t>
            </a:r>
            <a:r>
              <a:rPr lang="zh-CN" altLang="en-GB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个电子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11" name="Text Box 10">
            <a:extLst>
              <a:ext uri="{FF2B5EF4-FFF2-40B4-BE49-F238E27FC236}">
                <a16:creationId xmlns:a16="http://schemas.microsoft.com/office/drawing/2014/main" id="{D2CC08F3-33BB-4ECC-B175-955E2A159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959" y="4743723"/>
            <a:ext cx="831850" cy="466725"/>
          </a:xfrm>
          <a:prstGeom prst="rect">
            <a:avLst/>
          </a:prstGeom>
          <a:solidFill>
            <a:srgbClr val="4472C4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BCl</a:t>
            </a:r>
            <a:r>
              <a:rPr lang="en-GB" altLang="zh-CN" sz="2400" b="1" baseline="-25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3</a:t>
            </a:r>
            <a:endParaRPr lang="en-US" altLang="zh-CN" sz="2400" b="1" baseline="-25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9CDC84E-9C47-4D73-8408-B8D15FA37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260106"/>
              </p:ext>
            </p:extLst>
          </p:nvPr>
        </p:nvGraphicFramePr>
        <p:xfrm>
          <a:off x="1947013" y="5020739"/>
          <a:ext cx="1733550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" name="ISIS/Draw Sketch" r:id="rId7" imgW="1727341" imgH="1415354" progId="">
                  <p:embed/>
                </p:oleObj>
              </mc:Choice>
              <mc:Fallback>
                <p:oleObj name="ISIS/Draw Sketch" r:id="rId7" imgW="1727341" imgH="1415354" progId="">
                  <p:embed/>
                  <p:pic>
                    <p:nvPicPr>
                      <p:cNvPr id="0" name="Picture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013" y="5020739"/>
                        <a:ext cx="1733550" cy="140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E22CD532-7EB5-4886-AB33-1178653D6A1B}"/>
              </a:ext>
            </a:extLst>
          </p:cNvPr>
          <p:cNvGrpSpPr/>
          <p:nvPr/>
        </p:nvGrpSpPr>
        <p:grpSpPr>
          <a:xfrm>
            <a:off x="6898157" y="5052047"/>
            <a:ext cx="1146198" cy="1478961"/>
            <a:chOff x="6898157" y="5052047"/>
            <a:chExt cx="1146198" cy="147896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8AADB00-346C-4250-B1DF-B0811BF35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0006" y="6119651"/>
              <a:ext cx="2984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Cl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482028-110A-46D4-8490-96BAFD7CE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157" y="5700812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1684B5-5A4E-466B-8789-BFDA1F5DB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056" y="5806924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95FCD6-FAAB-48FC-A502-688D95FF08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3634" y="6330018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3D2603-4E5A-48C7-A2A9-80868A43E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3672" y="622343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09C732-77E9-422F-A3F3-83361B1A6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12" y="5562414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EEF9A4-6887-4C7B-B904-0D8AF05EF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5362" y="5562595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2ABA38-3CE7-43A4-98D6-FDE49C12C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2073" y="5207998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3567D1-022F-4E60-B50A-14E32AA67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6214" y="5310039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81B1DCA-5B9F-4873-9C25-0DB712854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338" y="598230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A81CEA-C3AA-4F0D-BE5F-D29DF5221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5362" y="598230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AF8F83-140A-4FC5-9CE5-D9C79506D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836" y="505204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B71FD15-469F-44C7-B725-A4344164E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4646" y="5052047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D0C125E-F5B6-4F39-8936-59B113D6C4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0355" y="6226674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ED44483-CAFA-438F-9DAF-C3E204D45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0354" y="6352094"/>
              <a:ext cx="45719" cy="45719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6C83C5E-CFB7-426B-AAEE-DDE33D8C9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836" y="6477008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57DE9CC-3F1D-4F0F-B7EA-E4CBA16A5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4646" y="6475128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89AE96D-DA11-4DB4-BDFC-B6D00D0797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6634" y="5312938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D2C473D-01DE-46DC-8802-C3F0A295B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6634" y="5202595"/>
              <a:ext cx="54000" cy="54000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1051332-ACA9-459C-9CB2-371EBD784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3018" y="5114764"/>
              <a:ext cx="2984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Cl</a:t>
              </a:r>
              <a:endParaRPr lang="en-US" altLang="zh-CN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FE528C-BF8C-49D8-B710-3F76F2B57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1743" y="5616414"/>
              <a:ext cx="322262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Al</a:t>
              </a:r>
              <a:endPara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96CA5C55-07D2-44E0-82AB-D257EC83C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82718" y="5419564"/>
              <a:ext cx="1587" cy="22701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E9614E-C0A4-4D15-9BA0-1C65F0E5A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4206" y="5616414"/>
              <a:ext cx="2984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Cl</a:t>
              </a:r>
              <a:endParaRPr lang="en-US" altLang="zh-CN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EF8FAAE7-4A46-479D-907D-70074EA27B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39806" y="5783101"/>
              <a:ext cx="312737" cy="1588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D55C59C5-D642-4FE1-9EB3-E71158116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9543" y="5922801"/>
              <a:ext cx="1587" cy="227013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32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sp>
        <p:nvSpPr>
          <p:cNvPr id="39" name="Text Box 38">
            <a:extLst>
              <a:ext uri="{FF2B5EF4-FFF2-40B4-BE49-F238E27FC236}">
                <a16:creationId xmlns:a16="http://schemas.microsoft.com/office/drawing/2014/main" id="{2D2D80D5-E0CB-4C02-8E2A-18320DA0D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7350" y="4812494"/>
            <a:ext cx="931665" cy="461665"/>
          </a:xfrm>
          <a:prstGeom prst="rect">
            <a:avLst/>
          </a:prstGeom>
          <a:solidFill>
            <a:schemeClr val="accent1"/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AlCl</a:t>
            </a:r>
            <a:r>
              <a:rPr lang="en-GB" altLang="zh-CN" sz="2400" b="1" baseline="-25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3</a:t>
            </a:r>
            <a:endParaRPr lang="en-US" altLang="zh-CN" sz="2400" b="1" baseline="-25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40" name="Text Box 39">
            <a:extLst>
              <a:ext uri="{FF2B5EF4-FFF2-40B4-BE49-F238E27FC236}">
                <a16:creationId xmlns:a16="http://schemas.microsoft.com/office/drawing/2014/main" id="{D8E7D07E-1E8E-4265-B753-53D8B6F0B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21" y="241611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rPr>
              <a:t>很多例外</a:t>
            </a:r>
            <a:endParaRPr lang="en-US" altLang="zh-CN" sz="36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1B36CFE-1BC9-45D0-B21F-805DC2059459}"/>
              </a:ext>
            </a:extLst>
          </p:cNvPr>
          <p:cNvSpPr txBox="1"/>
          <p:nvPr/>
        </p:nvSpPr>
        <p:spPr>
          <a:xfrm>
            <a:off x="9024283" y="5601303"/>
            <a:ext cx="235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多中心缺电子</a:t>
            </a:r>
          </a:p>
        </p:txBody>
      </p:sp>
    </p:spTree>
    <p:extLst>
      <p:ext uri="{BB962C8B-B14F-4D97-AF65-F5344CB8AC3E}">
        <p14:creationId xmlns:p14="http://schemas.microsoft.com/office/powerpoint/2010/main" val="393522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8" grpId="0" animBg="1"/>
      <p:bldP spid="9" grpId="0"/>
      <p:bldP spid="10" grpId="0" animBg="1"/>
      <p:bldP spid="11" grpId="0" animBg="1"/>
      <p:bldP spid="39" grpId="0" animBg="1"/>
      <p:bldP spid="4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FDF98F0-FBC0-4E4D-8578-0A2BA865FE85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分子间相互作用力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D7EDE2F4-BC3A-491F-8D73-DFC2E0393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29" y="2582962"/>
            <a:ext cx="7424691" cy="581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）范德华力包含：取向力、诱导力和色散力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E35353CA-158A-43A0-A4C7-4B8A1DB77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02228"/>
            <a:ext cx="1155206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分子间作用力：分子间作用包括范德华力、氢键、疏水作用等，比化学键要弱得多。</a:t>
            </a:r>
            <a:r>
              <a:rPr lang="zh-CN" altLang="en-US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分子间作用力存在于所有分子中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C960E5BD-EB2B-4543-B468-57C0E2A9D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329997"/>
            <a:ext cx="5311806" cy="295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范德华力</a:t>
            </a:r>
            <a:r>
              <a:rPr lang="zh-CN" altLang="en-US" sz="2800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的特点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 eaLnBrk="0" hangingPunct="0">
              <a:lnSpc>
                <a:spcPct val="150000"/>
              </a:lnSpc>
              <a:buClr>
                <a:srgbClr val="FF00FF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永远存在于分子间的弱相互作用； </a:t>
            </a:r>
          </a:p>
          <a:p>
            <a:pPr eaLnBrk="0" hangingPunct="0">
              <a:lnSpc>
                <a:spcPct val="150000"/>
              </a:lnSpc>
              <a:buClr>
                <a:srgbClr val="FF00FF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短程力</a:t>
            </a:r>
          </a:p>
          <a:p>
            <a:pPr eaLnBrk="0" hangingPunct="0">
              <a:lnSpc>
                <a:spcPct val="150000"/>
              </a:lnSpc>
              <a:buClr>
                <a:srgbClr val="FF00FF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没有方向性、没有饱和性</a:t>
            </a:r>
          </a:p>
          <a:p>
            <a:pPr eaLnBrk="0" hangingPunct="0">
              <a:lnSpc>
                <a:spcPct val="150000"/>
              </a:lnSpc>
              <a:buClr>
                <a:srgbClr val="FF00FF"/>
              </a:buClr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以色散力为主</a:t>
            </a:r>
          </a:p>
        </p:txBody>
      </p:sp>
    </p:spTree>
    <p:extLst>
      <p:ext uri="{BB962C8B-B14F-4D97-AF65-F5344CB8AC3E}">
        <p14:creationId xmlns:p14="http://schemas.microsoft.com/office/powerpoint/2010/main" val="210203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5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469F25C2-C5A4-403E-8E45-893AB1A6D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7939" y="1497742"/>
            <a:ext cx="6164061" cy="2609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indent="-457200">
              <a:lnSpc>
                <a:spcPct val="150000"/>
              </a:lnSpc>
              <a:spcBef>
                <a:spcPct val="50000"/>
              </a:spcBef>
              <a:buClr>
                <a:srgbClr val="FF00FF"/>
              </a:buClr>
              <a:buFont typeface="Wingdings" pitchFamily="2" charset="2"/>
              <a:buChar char="Ø"/>
            </a:pPr>
            <a:r>
              <a:rPr lang="zh-CN" altLang="en-US" sz="2800" b="1" dirty="0">
                <a:solidFill>
                  <a:prstClr val="black"/>
                </a:solidFill>
                <a:ea typeface="楷体_GB2312" pitchFamily="49" charset="-122"/>
              </a:rPr>
              <a:t>诱导力</a:t>
            </a:r>
            <a:br>
              <a:rPr lang="zh-CN" altLang="en-US" sz="2800" b="1" dirty="0">
                <a:solidFill>
                  <a:prstClr val="black"/>
                </a:solidFill>
                <a:ea typeface="楷体_GB2312" pitchFamily="49" charset="-122"/>
              </a:rPr>
            </a:br>
            <a:r>
              <a:rPr lang="zh-CN" altLang="en-US" sz="2800" b="1" dirty="0">
                <a:solidFill>
                  <a:prstClr val="black"/>
                </a:solidFill>
                <a:ea typeface="楷体_GB2312" pitchFamily="49" charset="-122"/>
              </a:rPr>
              <a:t>固有偶极与诱导偶极之间的作用力，存在于极性分子之间或极性分子与非极性分子之间。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110DDE3E-C1B0-4467-AB7B-37FE89BD4FBB}"/>
              </a:ext>
            </a:extLst>
          </p:cNvPr>
          <p:cNvGrpSpPr>
            <a:grpSpLocks/>
          </p:cNvGrpSpPr>
          <p:nvPr/>
        </p:nvGrpSpPr>
        <p:grpSpPr bwMode="auto">
          <a:xfrm>
            <a:off x="9311936" y="4746426"/>
            <a:ext cx="1524000" cy="533400"/>
            <a:chOff x="3552" y="1872"/>
            <a:chExt cx="960" cy="3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48EFBA0-0341-4914-ADE2-FDA398A33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20"/>
              <a:ext cx="912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67504025-E7AF-47E6-9FAD-D18E3A357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872"/>
              <a:ext cx="48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48EC1370-7068-4420-971E-C0BFE9AFEA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872"/>
              <a:ext cx="43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</a:p>
          </p:txBody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0CC3F224-74AB-4D90-B1FF-A199BADF9634}"/>
              </a:ext>
            </a:extLst>
          </p:cNvPr>
          <p:cNvGrpSpPr>
            <a:grpSpLocks/>
          </p:cNvGrpSpPr>
          <p:nvPr/>
        </p:nvGrpSpPr>
        <p:grpSpPr bwMode="auto">
          <a:xfrm>
            <a:off x="8168936" y="4746426"/>
            <a:ext cx="1143000" cy="533400"/>
            <a:chOff x="2112" y="1968"/>
            <a:chExt cx="720" cy="336"/>
          </a:xfrm>
        </p:grpSpPr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4EAD528B-CDAE-49C2-BD51-429D7D250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1968"/>
              <a:ext cx="672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372B72F9-D6D6-4719-80A5-7E004E9E01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968"/>
              <a:ext cx="43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</a:p>
          </p:txBody>
        </p:sp>
        <p:sp>
          <p:nvSpPr>
            <p:cNvPr id="11" name="Text Box 9">
              <a:extLst>
                <a:ext uri="{FF2B5EF4-FFF2-40B4-BE49-F238E27FC236}">
                  <a16:creationId xmlns:a16="http://schemas.microsoft.com/office/drawing/2014/main" id="{B05403F3-CD94-4EA4-862E-5FF8B14C8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968"/>
              <a:ext cx="38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</a:p>
          </p:txBody>
        </p:sp>
      </p:grpSp>
      <p:grpSp>
        <p:nvGrpSpPr>
          <p:cNvPr id="12" name="Group 14">
            <a:extLst>
              <a:ext uri="{FF2B5EF4-FFF2-40B4-BE49-F238E27FC236}">
                <a16:creationId xmlns:a16="http://schemas.microsoft.com/office/drawing/2014/main" id="{38DBE57E-8176-428D-B74C-AF3E4338DC97}"/>
              </a:ext>
            </a:extLst>
          </p:cNvPr>
          <p:cNvGrpSpPr>
            <a:grpSpLocks/>
          </p:cNvGrpSpPr>
          <p:nvPr/>
        </p:nvGrpSpPr>
        <p:grpSpPr bwMode="auto">
          <a:xfrm>
            <a:off x="8321336" y="4670226"/>
            <a:ext cx="838200" cy="685800"/>
            <a:chOff x="2208" y="2928"/>
            <a:chExt cx="528" cy="4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394088-2DFF-427D-ADE2-CC607CA43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928"/>
              <a:ext cx="480" cy="43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9030C292-4765-40FE-85D7-77138403AA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976"/>
              <a:ext cx="43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itchFamily="34" charset="0"/>
                </a:rPr>
                <a:t>±</a:t>
              </a:r>
              <a:endParaRPr lang="en-US" altLang="zh-CN" sz="24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8652F649-21B1-44B5-A8D1-BF9D1D3F4AD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93861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分子间相互作用力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BC7AEEE4-1473-4719-91D4-268A89A42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50" y="1471777"/>
            <a:ext cx="4938573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FF"/>
              </a:buClr>
              <a:buFont typeface="Wingdings" pitchFamily="2" charset="2"/>
              <a:buChar char="Ø"/>
            </a:pPr>
            <a:r>
              <a:rPr lang="en-US" altLang="zh-CN" sz="2800" b="1" dirty="0">
                <a:solidFill>
                  <a:prstClr val="black"/>
                </a:solidFill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prstClr val="black"/>
                </a:solidFill>
                <a:ea typeface="楷体_GB2312" pitchFamily="49" charset="-122"/>
              </a:rPr>
              <a:t>取向力</a:t>
            </a:r>
            <a:br>
              <a:rPr lang="zh-CN" altLang="en-US" sz="2800" b="1" dirty="0">
                <a:solidFill>
                  <a:prstClr val="black"/>
                </a:solidFill>
                <a:ea typeface="楷体_GB2312" pitchFamily="49" charset="-122"/>
              </a:rPr>
            </a:br>
            <a:r>
              <a:rPr lang="zh-CN" altLang="en-US" sz="2800" b="1" dirty="0">
                <a:solidFill>
                  <a:prstClr val="black"/>
                </a:solidFill>
                <a:ea typeface="楷体_GB2312" pitchFamily="49" charset="-122"/>
              </a:rPr>
              <a:t>分子固有电偶极之间的作用力，存在于极性分子中。</a:t>
            </a:r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8F3FE842-2716-40DF-BD47-F7E62AD37EA8}"/>
              </a:ext>
            </a:extLst>
          </p:cNvPr>
          <p:cNvGrpSpPr>
            <a:grpSpLocks/>
          </p:cNvGrpSpPr>
          <p:nvPr/>
        </p:nvGrpSpPr>
        <p:grpSpPr bwMode="auto">
          <a:xfrm>
            <a:off x="630317" y="3963880"/>
            <a:ext cx="2209800" cy="2514600"/>
            <a:chOff x="1536" y="1440"/>
            <a:chExt cx="1392" cy="1584"/>
          </a:xfrm>
        </p:grpSpPr>
        <p:pic>
          <p:nvPicPr>
            <p:cNvPr id="19" name="Picture 8" descr="E:\art\Lecture\普通化学\PictureMat5\unpolar.gif">
              <a:extLst>
                <a:ext uri="{FF2B5EF4-FFF2-40B4-BE49-F238E27FC236}">
                  <a16:creationId xmlns:a16="http://schemas.microsoft.com/office/drawing/2014/main" id="{A45C2D98-4112-472A-A23A-3EE2B07FE2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80" y="1440"/>
              <a:ext cx="677" cy="1296"/>
            </a:xfrm>
            <a:prstGeom prst="rect">
              <a:avLst/>
            </a:prstGeom>
            <a:noFill/>
          </p:spPr>
        </p:pic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id="{236C0084-3FF0-482D-BBBF-4CE33AC4E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736"/>
              <a:ext cx="1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prstClr val="black"/>
                  </a:solidFill>
                  <a:ea typeface="楷体_GB2312" pitchFamily="49" charset="-122"/>
                </a:rPr>
                <a:t>距离较远时</a:t>
              </a:r>
            </a:p>
          </p:txBody>
        </p:sp>
      </p:grpSp>
      <p:grpSp>
        <p:nvGrpSpPr>
          <p:cNvPr id="21" name="Group 17">
            <a:extLst>
              <a:ext uri="{FF2B5EF4-FFF2-40B4-BE49-F238E27FC236}">
                <a16:creationId xmlns:a16="http://schemas.microsoft.com/office/drawing/2014/main" id="{E4D3F4D3-67DD-4A2C-A781-12E72CB91404}"/>
              </a:ext>
            </a:extLst>
          </p:cNvPr>
          <p:cNvGrpSpPr>
            <a:grpSpLocks/>
          </p:cNvGrpSpPr>
          <p:nvPr/>
        </p:nvGrpSpPr>
        <p:grpSpPr bwMode="auto">
          <a:xfrm>
            <a:off x="3221117" y="3963880"/>
            <a:ext cx="2209800" cy="2514600"/>
            <a:chOff x="3168" y="1440"/>
            <a:chExt cx="1392" cy="1584"/>
          </a:xfrm>
        </p:grpSpPr>
        <p:pic>
          <p:nvPicPr>
            <p:cNvPr id="22" name="Picture 9" descr="E:\art\Lecture\普通化学\PictureMat5\polar.gif">
              <a:extLst>
                <a:ext uri="{FF2B5EF4-FFF2-40B4-BE49-F238E27FC236}">
                  <a16:creationId xmlns:a16="http://schemas.microsoft.com/office/drawing/2014/main" id="{D5F6D239-A591-4C9A-9B67-6D1CAF7F7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12" y="1440"/>
              <a:ext cx="605" cy="1296"/>
            </a:xfrm>
            <a:prstGeom prst="rect">
              <a:avLst/>
            </a:prstGeom>
            <a:noFill/>
          </p:spPr>
        </p:pic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207CAD16-D6DD-467E-90DB-DB21007665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2736"/>
              <a:ext cx="139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dirty="0">
                  <a:solidFill>
                    <a:prstClr val="black"/>
                  </a:solidFill>
                  <a:ea typeface="楷体_GB2312" pitchFamily="49" charset="-122"/>
                </a:rPr>
                <a:t>距离较近时</a:t>
              </a:r>
            </a:p>
          </p:txBody>
        </p:sp>
      </p:grpSp>
      <p:grpSp>
        <p:nvGrpSpPr>
          <p:cNvPr id="24" name="Group 15">
            <a:extLst>
              <a:ext uri="{FF2B5EF4-FFF2-40B4-BE49-F238E27FC236}">
                <a16:creationId xmlns:a16="http://schemas.microsoft.com/office/drawing/2014/main" id="{8560BA9E-106F-4FD7-935C-7E9A09EDB465}"/>
              </a:ext>
            </a:extLst>
          </p:cNvPr>
          <p:cNvGrpSpPr>
            <a:grpSpLocks/>
          </p:cNvGrpSpPr>
          <p:nvPr/>
        </p:nvGrpSpPr>
        <p:grpSpPr bwMode="auto">
          <a:xfrm>
            <a:off x="1921079" y="4510665"/>
            <a:ext cx="1828800" cy="457200"/>
            <a:chOff x="2304" y="1728"/>
            <a:chExt cx="1152" cy="288"/>
          </a:xfrm>
        </p:grpSpPr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8D202283-E66A-4A14-BD8B-8510C71AE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1728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>
                  <a:solidFill>
                    <a:prstClr val="black"/>
                  </a:solidFill>
                  <a:ea typeface="楷体_GB2312" pitchFamily="49" charset="-122"/>
                </a:rPr>
                <a:t>相互接近</a:t>
              </a:r>
            </a:p>
          </p:txBody>
        </p:sp>
        <p:sp>
          <p:nvSpPr>
            <p:cNvPr id="26" name="Line 13">
              <a:extLst>
                <a:ext uri="{FF2B5EF4-FFF2-40B4-BE49-F238E27FC236}">
                  <a16:creationId xmlns:a16="http://schemas.microsoft.com/office/drawing/2014/main" id="{CAA91DA0-DF20-4B9C-9B89-35E37A7AC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016"/>
              <a:ext cx="1152" cy="0"/>
            </a:xfrm>
            <a:prstGeom prst="line">
              <a:avLst/>
            </a:prstGeom>
            <a:noFill/>
            <a:ln w="25400">
              <a:solidFill>
                <a:srgbClr val="333399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307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26E02EF3-91D1-4216-B669-351039A09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36" y="1159376"/>
            <a:ext cx="1092511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色散力</a:t>
            </a:r>
            <a:b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400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当非极性分子相互靠近时，由于电子和原子核的不断运动，正负电荷中心不能始终保持重合，产生瞬间偶极，瞬间偶极之间的相互作用称为色散力。</a:t>
            </a:r>
          </a:p>
          <a:p>
            <a:pPr eaLnBrk="0" hangingPunct="0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色散力存在于所有分子之间，同类型分子距离相等时，相对分子质量越大，其色散力越大。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8A9C9A-972F-4E09-95C1-836238F354FA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93861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分子间相互作用力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8DCD2378-DD1A-4FF3-8CE7-F59043583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36" y="4245658"/>
            <a:ext cx="674256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：下列两组物质的色散力大小</a:t>
            </a:r>
            <a:b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）卤素单质；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）卤化氢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B8440970-EA80-4BC7-89D7-9AC9365DF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636" y="5076655"/>
            <a:ext cx="70297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：卤素单质按色散力从大到小：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Br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Cl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F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b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卤化氢按色散力从大到小：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HI, 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HBr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HCl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HF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53DFF5B-6969-4164-BDC3-65BB9BDB9E9E}"/>
              </a:ext>
            </a:extLst>
          </p:cNvPr>
          <p:cNvSpPr/>
          <p:nvPr/>
        </p:nvSpPr>
        <p:spPr>
          <a:xfrm>
            <a:off x="8112356" y="5019507"/>
            <a:ext cx="3517392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实际上卤化氢中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HF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的沸点高于</a:t>
            </a:r>
            <a:r>
              <a:rPr lang="en-US" altLang="zh-CN" sz="20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HCl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说明在</a:t>
            </a: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HF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分子中还存在其它的相互作用？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0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CB710AAE-A707-4CEA-9E56-84379F15D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808" y="1438656"/>
            <a:ext cx="10890504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prstClr val="black"/>
                </a:solidFill>
                <a:latin typeface="楷体_GB2312" pitchFamily="49" charset="-122"/>
                <a:ea typeface="楷体_GB2312" pitchFamily="49" charset="-122"/>
              </a:rPr>
              <a:t>氢键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电负性很大的原子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F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O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）与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H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原子成键时，由于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X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吸引电子的能力很强，使氢原子带有</a:t>
            </a:r>
            <a:r>
              <a:rPr lang="zh-CN" altLang="en-US" sz="28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较多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正电荷，它与另一个电负性大且半径又小的原子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Y 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（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F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O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zh-CN" altLang="en-US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）形成氢键：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</a:rPr>
              <a:t>X—H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rPr>
              <a:t>········</a:t>
            </a:r>
            <a:r>
              <a:rPr lang="en-US" altLang="zh-CN" sz="2400" b="1" dirty="0">
                <a:solidFill>
                  <a:prstClr val="black"/>
                </a:solidFill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Y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4DF4E52-2D68-4B7F-A09E-7432E61D3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1224" y="4832562"/>
            <a:ext cx="8153400" cy="1308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氢键具有方向性和饱和性。</a:t>
            </a:r>
            <a:b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氢键可以是分子间的也可以是分子内的。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2388F05E-B40D-4FA9-B8D3-EA10DAA4A9C8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193861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分子间相互作用力</a:t>
            </a:r>
          </a:p>
        </p:txBody>
      </p:sp>
    </p:spTree>
    <p:extLst>
      <p:ext uri="{BB962C8B-B14F-4D97-AF65-F5344CB8AC3E}">
        <p14:creationId xmlns:p14="http://schemas.microsoft.com/office/powerpoint/2010/main" val="338526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44BBC22-9A3D-49F4-8320-D581C6BD84AC}"/>
              </a:ext>
            </a:extLst>
          </p:cNvPr>
          <p:cNvSpPr txBox="1">
            <a:spLocks noChangeArrowheads="1"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分子间力和氢键对物质性质的影响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DAC8138-E283-4B88-BDA9-8FF0AC5112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898" y="1703111"/>
            <a:ext cx="11015541" cy="18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熔点和沸点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分子间氢键使物质的熔点和沸点大幅升高，无氢键时，同类单质和化合物的熔点和沸点随分子摩尔质量的增加而升高。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为什么？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D21868F9-8C32-4FA3-8534-C9AEC7FC0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898" y="4035599"/>
            <a:ext cx="10252969" cy="18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溶解性</a:t>
            </a:r>
            <a:endParaRPr lang="zh-CN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溶剂与溶质间的氢键或分子间作用力大于溶质之间的作用力，或溶质与溶剂之间有相似的结构、极性等，有利于溶质的溶解，即相似相溶原理。</a:t>
            </a:r>
          </a:p>
        </p:txBody>
      </p:sp>
    </p:spTree>
    <p:extLst>
      <p:ext uri="{BB962C8B-B14F-4D97-AF65-F5344CB8AC3E}">
        <p14:creationId xmlns:p14="http://schemas.microsoft.com/office/powerpoint/2010/main" val="69394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6075FD89-DD6C-4854-8764-579DD805C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596" y="298458"/>
            <a:ext cx="9828320" cy="1689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卤素单质和卤化氢的沸点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℃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如下：说明理由。</a:t>
            </a:r>
            <a:b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卤素单质：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-219.62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-34.6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58.78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184.35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卤化氢：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HF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19.5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HCl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-84.1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HBr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-67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-35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84BFF227-A763-4D36-9F87-5B1B7EFC3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678" y="2356591"/>
            <a:ext cx="6765524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1B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：卤素单质的分子间力是色散力，从大到小的顺序为：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Br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Cl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F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，因此沸点从高到低的顺序也是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Br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Cl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F</a:t>
            </a:r>
            <a:r>
              <a:rPr lang="en-US" altLang="zh-CN" sz="2400" baseline="-25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卤化氢是极性分子，除色散力外还有取向力和诱导力，但色散力是主要的。范德华力从高到低的顺序应是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HI, 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HBr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HCl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HF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，但由于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HF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中存在氢键，因此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HF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的沸点意外地高。 </a:t>
            </a:r>
          </a:p>
        </p:txBody>
      </p:sp>
      <p:pic>
        <p:nvPicPr>
          <p:cNvPr id="4" name="Picture 7" descr="E:\art\备课\mat-structure\hydroBond.gif">
            <a:extLst>
              <a:ext uri="{FF2B5EF4-FFF2-40B4-BE49-F238E27FC236}">
                <a16:creationId xmlns:a16="http://schemas.microsoft.com/office/drawing/2014/main" id="{809C515D-0C95-44EC-B240-1B54FA36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1429" b="11429"/>
          <a:stretch>
            <a:fillRect/>
          </a:stretch>
        </p:blipFill>
        <p:spPr bwMode="auto">
          <a:xfrm>
            <a:off x="7315202" y="2054126"/>
            <a:ext cx="4100745" cy="4100745"/>
          </a:xfrm>
          <a:prstGeom prst="rect">
            <a:avLst/>
          </a:prstGeom>
          <a:noFill/>
        </p:spPr>
      </p:pic>
      <p:sp>
        <p:nvSpPr>
          <p:cNvPr id="5" name="Text Box 8">
            <a:extLst>
              <a:ext uri="{FF2B5EF4-FFF2-40B4-BE49-F238E27FC236}">
                <a16:creationId xmlns:a16="http://schemas.microsoft.com/office/drawing/2014/main" id="{69EB3CD3-FF5A-4201-A954-F925360C3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2952" y="6096077"/>
            <a:ext cx="48708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氢键对氢化物沸点的影响</a:t>
            </a:r>
          </a:p>
        </p:txBody>
      </p:sp>
    </p:spTree>
    <p:extLst>
      <p:ext uri="{BB962C8B-B14F-4D97-AF65-F5344CB8AC3E}">
        <p14:creationId xmlns:p14="http://schemas.microsoft.com/office/powerpoint/2010/main" val="219273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5" grpId="0" autoUpdateAnimBg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04A35A2-6525-4BEE-96A5-15E8A919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8" y="1617950"/>
            <a:ext cx="601731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61E602BA-0F89-4E09-BEDD-0B01084A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103777"/>
            <a:ext cx="6009522" cy="350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EF135D-E3DB-484F-ADE3-CE7B79F064FB}"/>
              </a:ext>
            </a:extLst>
          </p:cNvPr>
          <p:cNvSpPr txBox="1"/>
          <p:nvPr/>
        </p:nvSpPr>
        <p:spPr>
          <a:xfrm>
            <a:off x="3295096" y="470517"/>
            <a:ext cx="5601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氢键与生命</a:t>
            </a:r>
          </a:p>
        </p:txBody>
      </p:sp>
    </p:spTree>
    <p:extLst>
      <p:ext uri="{BB962C8B-B14F-4D97-AF65-F5344CB8AC3E}">
        <p14:creationId xmlns:p14="http://schemas.microsoft.com/office/powerpoint/2010/main" val="19777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233F2-EDF3-4867-BD69-218B52848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11697" y="861177"/>
            <a:ext cx="7380303" cy="584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 descr="http://www.pearsonhighered.com/mathews/ch04/fi4p30.gif">
            <a:extLst>
              <a:ext uri="{FF2B5EF4-FFF2-40B4-BE49-F238E27FC236}">
                <a16:creationId xmlns:a16="http://schemas.microsoft.com/office/drawing/2014/main" id="{2290C1BC-34BE-4199-B759-907C6A312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473" y="1452388"/>
            <a:ext cx="5095782" cy="487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59515DB-72AF-4F4D-931E-F785F7D7D0B7}"/>
              </a:ext>
            </a:extLst>
          </p:cNvPr>
          <p:cNvSpPr txBox="1"/>
          <p:nvPr/>
        </p:nvSpPr>
        <p:spPr>
          <a:xfrm>
            <a:off x="3161931" y="304800"/>
            <a:ext cx="5601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三螺旋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DNA (H-DNA)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86706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rs.els-cdn.com/content/image/1-s2.0-S1387380606002004-sc1.jpg">
            <a:extLst>
              <a:ext uri="{FF2B5EF4-FFF2-40B4-BE49-F238E27FC236}">
                <a16:creationId xmlns:a16="http://schemas.microsoft.com/office/drawing/2014/main" id="{0BDFC149-DEF4-42BC-A99A-7BBFDBAB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6216" y="1758565"/>
            <a:ext cx="9853266" cy="334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22B806-A3E9-4162-B20F-3049996E49DC}"/>
              </a:ext>
            </a:extLst>
          </p:cNvPr>
          <p:cNvSpPr txBox="1"/>
          <p:nvPr/>
        </p:nvSpPr>
        <p:spPr>
          <a:xfrm>
            <a:off x="3127426" y="508986"/>
            <a:ext cx="6070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四螺旋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DNA (G4-DNA)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98823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3" descr="诺贝尔2009.jpg">
            <a:extLst>
              <a:ext uri="{FF2B5EF4-FFF2-40B4-BE49-F238E27FC236}">
                <a16:creationId xmlns:a16="http://schemas.microsoft.com/office/drawing/2014/main" id="{A02DA47F-D77A-453A-B715-EB0D4D01F75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875" y="93525"/>
            <a:ext cx="35814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6" descr="The-Telomere-1">
            <a:extLst>
              <a:ext uri="{FF2B5EF4-FFF2-40B4-BE49-F238E27FC236}">
                <a16:creationId xmlns:a16="http://schemas.microsoft.com/office/drawing/2014/main" id="{E05C71A7-4349-412E-970D-589D51D2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9125" y="2859555"/>
            <a:ext cx="4448175" cy="3732213"/>
          </a:xfrm>
          <a:prstGeom prst="rect">
            <a:avLst/>
          </a:prstGeom>
          <a:noFill/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3A4536-B584-477F-91AE-810FC3CA1C25}"/>
              </a:ext>
            </a:extLst>
          </p:cNvPr>
          <p:cNvSpPr/>
          <p:nvPr/>
        </p:nvSpPr>
        <p:spPr>
          <a:xfrm>
            <a:off x="801875" y="2236665"/>
            <a:ext cx="3571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The Nobel Prize in Physiology or Medicine 2009</a:t>
            </a:r>
            <a:endParaRPr lang="zh-CN" altLang="en-US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C:\Users\ChenXiang\Desktop\学位论文\Figs\Figure 1-8.jpg">
            <a:extLst>
              <a:ext uri="{FF2B5EF4-FFF2-40B4-BE49-F238E27FC236}">
                <a16:creationId xmlns:a16="http://schemas.microsoft.com/office/drawing/2014/main" id="{C5705023-54EA-4153-8FB6-0DC696DCFFAA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9160" y="2252670"/>
            <a:ext cx="4324350" cy="2650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F810500-539C-4660-9D8E-65F8ECC772E0}"/>
              </a:ext>
            </a:extLst>
          </p:cNvPr>
          <p:cNvSpPr/>
          <p:nvPr/>
        </p:nvSpPr>
        <p:spPr>
          <a:xfrm>
            <a:off x="7060664" y="4967314"/>
            <a:ext cx="326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端粒结构维持染色体基因的完整性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801E8DE-B9FA-4EC8-B01D-924DE933A028}"/>
              </a:ext>
            </a:extLst>
          </p:cNvPr>
          <p:cNvSpPr/>
          <p:nvPr/>
        </p:nvSpPr>
        <p:spPr>
          <a:xfrm>
            <a:off x="7203540" y="5824570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端粒酶延伸端粒结构过程示意图</a:t>
            </a:r>
          </a:p>
        </p:txBody>
      </p:sp>
      <p:pic>
        <p:nvPicPr>
          <p:cNvPr id="8" name="图片 7" descr="C:\Users\ChenXiang\Desktop\学位论文\Figs\Figure 1-9.jpg">
            <a:extLst>
              <a:ext uri="{FF2B5EF4-FFF2-40B4-BE49-F238E27FC236}">
                <a16:creationId xmlns:a16="http://schemas.microsoft.com/office/drawing/2014/main" id="{47EEB1ED-DC9C-4AE5-BB35-80619E8A7527}"/>
              </a:ext>
            </a:extLst>
          </p:cNvPr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46284" y="1109662"/>
            <a:ext cx="4505696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584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4413</TotalTime>
  <Words>4606</Words>
  <Application>Microsoft Office PowerPoint</Application>
  <PresentationFormat>宽屏</PresentationFormat>
  <Paragraphs>971</Paragraphs>
  <Slides>100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100</vt:i4>
      </vt:variant>
    </vt:vector>
  </HeadingPairs>
  <TitlesOfParts>
    <vt:vector size="119" baseType="lpstr">
      <vt:lpstr>Arial Unicode MS</vt:lpstr>
      <vt:lpstr>Monotype Sorts</vt:lpstr>
      <vt:lpstr>等线</vt:lpstr>
      <vt:lpstr>等线 Light</vt:lpstr>
      <vt:lpstr>华文新魏</vt:lpstr>
      <vt:lpstr>楷体_GB2312</vt:lpstr>
      <vt:lpstr>宋体</vt:lpstr>
      <vt:lpstr>微软雅黑</vt:lpstr>
      <vt:lpstr>Arial</vt:lpstr>
      <vt:lpstr>Cambria Math</vt:lpstr>
      <vt:lpstr>Symbol</vt:lpstr>
      <vt:lpstr>Tahoma</vt:lpstr>
      <vt:lpstr>Times New Roman</vt:lpstr>
      <vt:lpstr>Wingdings</vt:lpstr>
      <vt:lpstr>Office 主题​​</vt:lpstr>
      <vt:lpstr>Image</vt:lpstr>
      <vt:lpstr>ISIS/Draw Sketch</vt:lpstr>
      <vt:lpstr>Document</vt:lpstr>
      <vt:lpstr>公式</vt:lpstr>
      <vt:lpstr>第十章  共价键与分子间力</vt:lpstr>
      <vt:lpstr>共价键与分子间力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第十章  共价键与分子间力</dc:title>
  <dc:creator>陈禹</dc:creator>
  <cp:lastModifiedBy>陈禹</cp:lastModifiedBy>
  <cp:revision>126</cp:revision>
  <dcterms:created xsi:type="dcterms:W3CDTF">2017-11-25T09:14:21Z</dcterms:created>
  <dcterms:modified xsi:type="dcterms:W3CDTF">2017-12-04T18:39:06Z</dcterms:modified>
</cp:coreProperties>
</file>